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2C6BF8-038D-4660-AD69-548877B5747C}">
  <a:tblStyle styleId="{052C6BF8-038D-4660-AD69-548877B5747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E17C3FD-ADD7-4907-BFE8-A96E9E60DA65}" styleName="Table_1">
    <a:wholeTbl>
      <a:tcTxStyle b="off" i="off">
        <a:font>
          <a:latin typeface="Amazon Ember Light"/>
          <a:ea typeface="Amazon Ember Light"/>
          <a:cs typeface="Amazon Ember Light"/>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0768515-3DF0-4F5D-B678-901CF3B300E0}" styleName="Table_2">
    <a:wholeTbl>
      <a:tcTxStyle b="off" i="off">
        <a:font>
          <a:latin typeface="Amazon Ember Light"/>
          <a:ea typeface="Amazon Ember Light"/>
          <a:cs typeface="Amazon Ember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8"/>
          </a:solidFill>
        </a:fill>
      </a:tcStyle>
    </a:wholeTbl>
    <a:band1H>
      <a:tcTxStyle/>
      <a:tcStyle>
        <a:fill>
          <a:solidFill>
            <a:srgbClr val="CBCCCD"/>
          </a:solidFill>
        </a:fill>
      </a:tcStyle>
    </a:band1H>
    <a:band2H>
      <a:tcTxStyle/>
    </a:band2H>
    <a:band1V>
      <a:tcTxStyle/>
      <a:tcStyle>
        <a:fill>
          <a:solidFill>
            <a:srgbClr val="CBCCCD"/>
          </a:solidFill>
        </a:fill>
      </a:tcStyle>
    </a:band1V>
    <a:band2V>
      <a:tcTxStyle/>
    </a:band2V>
    <a:lastCol>
      <a:tcTxStyle b="on" i="off">
        <a:font>
          <a:latin typeface="Amazon Ember Light"/>
          <a:ea typeface="Amazon Ember Light"/>
          <a:cs typeface="Amazon Ember Light"/>
        </a:font>
        <a:schemeClr val="lt1"/>
      </a:tcTxStyle>
      <a:tcStyle>
        <a:fill>
          <a:solidFill>
            <a:schemeClr val="accent1"/>
          </a:solidFill>
        </a:fill>
      </a:tcStyle>
    </a:lastCol>
    <a:firstCol>
      <a:tcTxStyle b="on" i="off">
        <a:font>
          <a:latin typeface="Amazon Ember Light"/>
          <a:ea typeface="Amazon Ember Light"/>
          <a:cs typeface="Amazon Ember Light"/>
        </a:font>
        <a:schemeClr val="lt1"/>
      </a:tcTxStyle>
      <a:tcStyle>
        <a:fill>
          <a:solidFill>
            <a:schemeClr val="accent1"/>
          </a:solidFill>
        </a:fill>
      </a:tcStyle>
    </a:firstCol>
    <a:lastRow>
      <a:tcTxStyle b="on" i="off">
        <a:font>
          <a:latin typeface="Amazon Ember Light"/>
          <a:ea typeface="Amazon Ember Light"/>
          <a:cs typeface="Amazon Ember 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Light"/>
          <a:ea typeface="Amazon Ember Light"/>
          <a:cs typeface="Amazon Ember 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vpc/latest/userguide/vpc-ip-addressing.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vpc/latest/userguide/vpc-eips.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vpc/latest/userguide/VPC_ElasticNetworkInterface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vpc/latest/userguide/VPC_Route_Tables.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vpc/latest/userguide/VPC_Internet_Gateway.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vpc/latest/userguide/vpc-nat-gateway.html" TargetMode="External"/><Relationship Id="rId3" Type="http://schemas.openxmlformats.org/officeDocument/2006/relationships/hyperlink" Target="https://docs.aws.amazon.com/vpc/latest/userguide/VPC_NAT_Instance.html" TargetMode="External"/><Relationship Id="rId4" Type="http://schemas.openxmlformats.org/officeDocument/2006/relationships/hyperlink" Target="https://docs.aws.amazon.com/vpc/latest/userguide/vpc-nat-comparison.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vpc/latest/userguide/vpc-peering.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vpc/latest/userguide/vpn-connections.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directconnect/"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vpc/latest/userguide/vpce-interface.html" TargetMode="External"/><Relationship Id="rId3" Type="http://schemas.openxmlformats.org/officeDocument/2006/relationships/hyperlink" Target="https://docs.aws.amazon.com/vpc/latest/userguide/vpc-endpoints.htm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tc-largeobjects.s3-us-west-2.amazonaws.com/ILT-TF-100-ACFNDS-20-EN/Module_5_VPC_Wizard+v2.0.mp4"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vpc/latest/userguide/vpc-network-acls.html"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route53/what-is-dn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CloudFront/latest/DeveloperGuide/HowCloudFrontWorks.html#HowCloudFrontWorksContentDelivery"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cloudfront/pricing/"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vpc/" TargetMode="External"/><Relationship Id="rId3" Type="http://schemas.openxmlformats.org/officeDocument/2006/relationships/hyperlink" Target="https://aws.amazon.com/vpc/" TargetMode="External"/><Relationship Id="rId4" Type="http://schemas.openxmlformats.org/officeDocument/2006/relationships/hyperlink" Target="https://aws.amazon.com/blogs/architecture/one-to-many-evolving-vpc-design/" TargetMode="External"/><Relationship Id="rId5" Type="http://schemas.openxmlformats.org/officeDocument/2006/relationships/hyperlink" Target="https://docs.aws.amazon.com/vpc/latest/userguide/what-is-amazon-vpc.html" TargetMode="External"/><Relationship Id="rId6" Type="http://schemas.openxmlformats.org/officeDocument/2006/relationships/hyperlink" Target="https://aws.amazon.com/cloudfront/?nc=sn&amp;loc=1"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Welcome to Module 5: Networking and Content Delivery</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This module covers three fundamental Amazon Web Services (AWS) for networking and content delivery: </a:t>
            </a:r>
            <a:r>
              <a:rPr lang="en-US" sz="1100"/>
              <a:t>Amazon Virtual Private Cloud (Amazon VPC), Amazon Route 53, and Amazon CloudFront.</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Section 2: Amazon VPC</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Many of the concepts of an on-premises network apply to a cloud-based network, but much of the complexity of setting up a network has been abstracted without sacrificing control, security, and usability. </a:t>
            </a:r>
            <a:r>
              <a:rPr lang="en-US" sz="1100"/>
              <a:t>In this section, you learn about Amazon VPC and the fundamental components of a VPC.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Amazon Virtual Private Cloud (Amazon VPC) is a service that lets you provision a logically isolated section of the AWS Cloud (called a virtual private cloud, or VPC) where you can launch your AWS resources.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Amazon VPC gives you control over your virtual networking resources, including the selection of your own IP address range, the creation of subnets, and the configuration of route tables and network gateways. You can use both IPv4 and IPv6 in your VPC for secure access to resources and applications.</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You can also customize the network configuration for your VPC. For example, you can create a public subnet for your web servers that can access the public internet. You can place your backend systems (such as databases or application servers) in a private subnet with no public internet access.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Finally, you can use multiple layers of security, including security groups and network access control lists (network ACLs), to help control access to Amazon Elastic Compute Cloud (Amazon EC2) instances in each subnet.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Amazon VPC enables you to provision virtual private clouds (VPCs). A </a:t>
            </a:r>
            <a:r>
              <a:rPr i="1" lang="en-US" sz="1100">
                <a:solidFill>
                  <a:schemeClr val="dk1"/>
                </a:solidFill>
                <a:latin typeface="Calibri"/>
                <a:ea typeface="Calibri"/>
                <a:cs typeface="Calibri"/>
                <a:sym typeface="Calibri"/>
              </a:rPr>
              <a:t>VPC</a:t>
            </a:r>
            <a:r>
              <a:rPr lang="en-US" sz="1100">
                <a:solidFill>
                  <a:schemeClr val="dk1"/>
                </a:solidFill>
                <a:latin typeface="Calibri"/>
                <a:ea typeface="Calibri"/>
                <a:cs typeface="Calibri"/>
                <a:sym typeface="Calibri"/>
              </a:rPr>
              <a:t> is a virtual network that is logically isolated from other virtual networks in the AWS Cloud. A VPC is dedicated to your account. VPCs belong to a single AWS Region and can span multiple Availability Zones.</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After you create a VPC, you can divide it into one or more subnets. A </a:t>
            </a:r>
            <a:r>
              <a:rPr i="1" lang="en-US" sz="1100">
                <a:solidFill>
                  <a:schemeClr val="dk1"/>
                </a:solidFill>
                <a:latin typeface="Calibri"/>
                <a:ea typeface="Calibri"/>
                <a:cs typeface="Calibri"/>
                <a:sym typeface="Calibri"/>
              </a:rPr>
              <a:t>subnet</a:t>
            </a:r>
            <a:r>
              <a:rPr lang="en-US" sz="1100">
                <a:solidFill>
                  <a:schemeClr val="dk1"/>
                </a:solidFill>
                <a:latin typeface="Calibri"/>
                <a:ea typeface="Calibri"/>
                <a:cs typeface="Calibri"/>
                <a:sym typeface="Calibri"/>
              </a:rPr>
              <a:t> is a range of IP addresses in a VPC. Subnets belong to a single Availability Zone. You can create subnets in different Availability Zones for high availability. Subnets are generally classified as public or private. </a:t>
            </a:r>
            <a:r>
              <a:rPr i="1" lang="en-US" sz="1100">
                <a:solidFill>
                  <a:schemeClr val="dk1"/>
                </a:solidFill>
                <a:latin typeface="Calibri"/>
                <a:ea typeface="Calibri"/>
                <a:cs typeface="Calibri"/>
                <a:sym typeface="Calibri"/>
              </a:rPr>
              <a:t>Public subnets </a:t>
            </a:r>
            <a:r>
              <a:rPr lang="en-US" sz="1100">
                <a:solidFill>
                  <a:schemeClr val="dk1"/>
                </a:solidFill>
                <a:latin typeface="Calibri"/>
                <a:ea typeface="Calibri"/>
                <a:cs typeface="Calibri"/>
                <a:sym typeface="Calibri"/>
              </a:rPr>
              <a:t>have direct access to the internet, but </a:t>
            </a:r>
            <a:r>
              <a:rPr i="1" lang="en-US" sz="1100">
                <a:solidFill>
                  <a:schemeClr val="dk1"/>
                </a:solidFill>
                <a:latin typeface="Calibri"/>
                <a:ea typeface="Calibri"/>
                <a:cs typeface="Calibri"/>
                <a:sym typeface="Calibri"/>
              </a:rPr>
              <a:t>private subnets</a:t>
            </a:r>
            <a:r>
              <a:rPr lang="en-US" sz="1100">
                <a:solidFill>
                  <a:schemeClr val="dk1"/>
                </a:solidFill>
                <a:latin typeface="Calibri"/>
                <a:ea typeface="Calibri"/>
                <a:cs typeface="Calibri"/>
                <a:sym typeface="Calibri"/>
              </a:rPr>
              <a:t> do not.</a:t>
            </a:r>
            <a:endParaRPr sz="105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IP addresses enable resources in your VPC to communicate with each other and with resources over the internet. </a:t>
            </a:r>
            <a:r>
              <a:rPr lang="en-US" sz="1100">
                <a:solidFill>
                  <a:schemeClr val="dk1"/>
                </a:solidFill>
              </a:rPr>
              <a:t>When you create a VPC, you assign an IPv4 </a:t>
            </a:r>
            <a:r>
              <a:rPr b="0" lang="en-US" sz="1100">
                <a:solidFill>
                  <a:schemeClr val="dk1"/>
                </a:solidFill>
              </a:rPr>
              <a:t>CIDR block (a range of </a:t>
            </a:r>
            <a:r>
              <a:rPr b="0" i="1" lang="en-US" sz="1100">
                <a:solidFill>
                  <a:schemeClr val="dk1"/>
                </a:solidFill>
              </a:rPr>
              <a:t>private</a:t>
            </a:r>
            <a:r>
              <a:rPr b="0" lang="en-US" sz="1100">
                <a:solidFill>
                  <a:schemeClr val="dk1"/>
                </a:solidFill>
              </a:rPr>
              <a:t> IPv4 addresses) to it</a:t>
            </a:r>
            <a:r>
              <a:rPr lang="en-US" sz="1100">
                <a:solidFill>
                  <a:schemeClr val="dk1"/>
                </a:solidFill>
              </a:rPr>
              <a:t>. After you create a VPC, you cannot change the address range, so it is important that you choose it carefully. The IPv4 CIDR block might be as large as /16 (which is 2</a:t>
            </a:r>
            <a:r>
              <a:rPr baseline="30000" lang="en-US" sz="1100">
                <a:solidFill>
                  <a:schemeClr val="dk1"/>
                </a:solidFill>
              </a:rPr>
              <a:t>16</a:t>
            </a:r>
            <a:r>
              <a:rPr lang="en-US" sz="1100">
                <a:solidFill>
                  <a:schemeClr val="dk1"/>
                </a:solidFill>
              </a:rPr>
              <a:t>, or 65,536 addresses) or as small as /28 (which is 2</a:t>
            </a:r>
            <a:r>
              <a:rPr baseline="30000" lang="en-US" sz="1100">
                <a:solidFill>
                  <a:schemeClr val="dk1"/>
                </a:solidFill>
              </a:rPr>
              <a:t>4</a:t>
            </a:r>
            <a:r>
              <a:rPr lang="en-US" sz="1100">
                <a:solidFill>
                  <a:schemeClr val="dk1"/>
                </a:solidFill>
              </a:rPr>
              <a:t>, or 16 addresses).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t>You can optionally associate an IPv6 CIDR block with your VPC and subnets, and assign IPv6 addresses from that block to the resources in your VPC. IPv6 CIDR blocks have a different block size limit.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t>The CIDR block of a subnet can be the same as the CIDR block for a VPC. In this case, the VPC and the subnet are the same size (a single subnet in the VPC). Also, the CIDR block of a subnet can be a subset of the CIDR block for the VPC. This structure enables the definition of multiple subnets. If you create more than one subnet in a VPC, the CIDR blocks of the subnets cannot overlap. You cannot have duplicate IP addresses in the same VPC. </a:t>
            </a:r>
            <a:endParaRPr/>
          </a:p>
          <a:p>
            <a:pPr indent="0" lvl="0" marL="0" rtl="0" algn="l">
              <a:spcBef>
                <a:spcPts val="0"/>
              </a:spcBef>
              <a:spcAft>
                <a:spcPts val="0"/>
              </a:spcAft>
              <a:buNone/>
            </a:pPr>
            <a:r>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To learn more about IP addressing in a VPC, see the </a:t>
            </a:r>
            <a:r>
              <a:rPr lang="en-US" sz="1100" u="sng">
                <a:solidFill>
                  <a:schemeClr val="hlink"/>
                </a:solidFill>
                <a:hlinkClick r:id="rId2"/>
              </a:rPr>
              <a:t>AWS Documentation</a:t>
            </a:r>
            <a:r>
              <a:rPr lang="en-US" sz="1100">
                <a:solidFill>
                  <a:schemeClr val="dk1"/>
                </a:solidFill>
              </a:rPr>
              <a:t>.</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When you create a subnet, it requires its own CIDR block. For each CIDR block that you specify, AWS reserves five IP addresses within that block, and these addresses are not available for use. AWS reserves these IP addresses for:</a:t>
            </a:r>
            <a:endParaRPr/>
          </a:p>
          <a:p>
            <a:pPr indent="-171450" lvl="0" marL="171450" rtl="0" algn="l">
              <a:spcBef>
                <a:spcPts val="0"/>
              </a:spcBef>
              <a:spcAft>
                <a:spcPts val="0"/>
              </a:spcAft>
              <a:buClr>
                <a:schemeClr val="dk1"/>
              </a:buClr>
              <a:buSzPts val="1100"/>
              <a:buFont typeface="Arial"/>
              <a:buChar char="•"/>
            </a:pPr>
            <a:r>
              <a:rPr lang="en-US" sz="1100"/>
              <a:t>Network address</a:t>
            </a:r>
            <a:endParaRPr/>
          </a:p>
          <a:p>
            <a:pPr indent="-171450" lvl="0" marL="171450" rtl="0" algn="l">
              <a:spcBef>
                <a:spcPts val="0"/>
              </a:spcBef>
              <a:spcAft>
                <a:spcPts val="0"/>
              </a:spcAft>
              <a:buClr>
                <a:schemeClr val="dk1"/>
              </a:buClr>
              <a:buSzPts val="1100"/>
              <a:buFont typeface="Arial"/>
              <a:buChar char="•"/>
            </a:pPr>
            <a:r>
              <a:rPr lang="en-US" sz="1100"/>
              <a:t>VPC local router (internal communications)</a:t>
            </a:r>
            <a:endParaRPr/>
          </a:p>
          <a:p>
            <a:pPr indent="-171450" lvl="0" marL="171450" rtl="0" algn="l">
              <a:spcBef>
                <a:spcPts val="0"/>
              </a:spcBef>
              <a:spcAft>
                <a:spcPts val="0"/>
              </a:spcAft>
              <a:buClr>
                <a:schemeClr val="dk1"/>
              </a:buClr>
              <a:buSzPts val="1100"/>
              <a:buFont typeface="Arial"/>
              <a:buChar char="•"/>
            </a:pPr>
            <a:r>
              <a:rPr lang="en-US" sz="1100"/>
              <a:t>Domain Name System (DNS) resolution</a:t>
            </a:r>
            <a:endParaRPr/>
          </a:p>
          <a:p>
            <a:pPr indent="-171450" lvl="0" marL="171450" rtl="0" algn="l">
              <a:spcBef>
                <a:spcPts val="0"/>
              </a:spcBef>
              <a:spcAft>
                <a:spcPts val="0"/>
              </a:spcAft>
              <a:buClr>
                <a:schemeClr val="dk1"/>
              </a:buClr>
              <a:buSzPts val="1100"/>
              <a:buFont typeface="Arial"/>
              <a:buChar char="•"/>
            </a:pPr>
            <a:r>
              <a:rPr lang="en-US" sz="1100"/>
              <a:t>Future use</a:t>
            </a:r>
            <a:endParaRPr/>
          </a:p>
          <a:p>
            <a:pPr indent="-171450" lvl="0" marL="171450" rtl="0" algn="l">
              <a:spcBef>
                <a:spcPts val="0"/>
              </a:spcBef>
              <a:spcAft>
                <a:spcPts val="0"/>
              </a:spcAft>
              <a:buClr>
                <a:schemeClr val="dk1"/>
              </a:buClr>
              <a:buSzPts val="1100"/>
              <a:buFont typeface="Arial"/>
              <a:buChar char="•"/>
            </a:pPr>
            <a:r>
              <a:rPr lang="en-US" sz="1100"/>
              <a:t>Network broadcast address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For example, suppose that you create a subnet with an IPv4 CIDR block of 10.0.0.0/24 (which has 256 total IP addresses). The subnet has 256 IP addresses, but only 251 are available because five are reserved.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When you create a VPC, every instance in that VPC gets a private IP address automatically. You can also request a public IP address to be assigned when you create the instance by modifying the subnet’s auto-assign public IP address properties. </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An </a:t>
            </a:r>
            <a:r>
              <a:rPr i="1" lang="en-US" sz="1100"/>
              <a:t>Elastic IP address </a:t>
            </a:r>
            <a:r>
              <a:rPr lang="en-US" sz="1100"/>
              <a:t>is a static and public IPv4 address that is designed for dynamic cloud computing. You can associate an Elastic IP address with any instance or network interface for any VPC in your account. With an Elastic IP address, you can mask the failure of an instance by rapidly remapping the address to another instance in your VPC. </a:t>
            </a:r>
            <a:r>
              <a:rPr lang="en-US" sz="1100">
                <a:solidFill>
                  <a:schemeClr val="dk1"/>
                </a:solidFill>
              </a:rPr>
              <a:t>Associating the Elastic IP address with the network interface has an advantage over associating it directly with the instance. You can move all of the attributes of the network interface from one instance to another in a single step. </a:t>
            </a:r>
            <a:endParaRPr sz="1100"/>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Additional costs might apply when you use Elastic IP addresses, so it is important to release them when you no longer need them.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To learn more about Elastic IP addresses, see </a:t>
            </a:r>
            <a:r>
              <a:rPr lang="en-US" sz="1100" u="sng">
                <a:solidFill>
                  <a:schemeClr val="hlink"/>
                </a:solidFill>
                <a:hlinkClick r:id="rId2"/>
              </a:rPr>
              <a:t>Elastic IP Addresses</a:t>
            </a:r>
            <a:r>
              <a:rPr b="0" i="0" lang="en-US" sz="1100">
                <a:solidFill>
                  <a:schemeClr val="dk1"/>
                </a:solidFill>
              </a:rPr>
              <a:t> in the AWS Documentation.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16:notes"/>
          <p:cNvSpPr txBox="1"/>
          <p:nvPr>
            <p:ph idx="1" type="body"/>
          </p:nvPr>
        </p:nvSpPr>
        <p:spPr>
          <a:xfrm>
            <a:off x="685800" y="4366684"/>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a:solidFill>
                  <a:schemeClr val="dk1"/>
                </a:solidFill>
              </a:rPr>
              <a:t>An </a:t>
            </a:r>
            <a:r>
              <a:rPr b="0" i="1" lang="en-US" sz="1100">
                <a:solidFill>
                  <a:schemeClr val="dk1"/>
                </a:solidFill>
              </a:rPr>
              <a:t>elastic network interface </a:t>
            </a:r>
            <a:r>
              <a:rPr lang="en-US" sz="1100">
                <a:solidFill>
                  <a:schemeClr val="dk1"/>
                </a:solidFill>
              </a:rPr>
              <a:t>is a virtual network interface that you can attach or detach from an instance in a VPC. </a:t>
            </a:r>
            <a:r>
              <a:rPr lang="en-US" sz="1100"/>
              <a:t>A network interface's attributes follow it when it is reattached to another instance. When you move a network interface from one instance to another, network traffic is redirected to the new instance. </a:t>
            </a:r>
            <a:endParaRPr/>
          </a:p>
          <a:p>
            <a:pPr indent="0" lvl="0" marL="0" marR="0" rtl="0" algn="l">
              <a:lnSpc>
                <a:spcPct val="100000"/>
              </a:lnSpc>
              <a:spcBef>
                <a:spcPts val="0"/>
              </a:spcBef>
              <a:spcAft>
                <a:spcPts val="0"/>
              </a:spcAft>
              <a:buClr>
                <a:schemeClr val="dk1"/>
              </a:buClr>
              <a:buSzPts val="1100"/>
              <a:buFont typeface="Arial"/>
              <a:buNone/>
            </a:pPr>
            <a:r>
              <a:t/>
            </a:r>
            <a:endParaRPr sz="1100"/>
          </a:p>
          <a:p>
            <a:pPr indent="0" lvl="0" marL="0" marR="0" rtl="0" algn="l">
              <a:lnSpc>
                <a:spcPct val="100000"/>
              </a:lnSpc>
              <a:spcBef>
                <a:spcPts val="0"/>
              </a:spcBef>
              <a:spcAft>
                <a:spcPts val="0"/>
              </a:spcAft>
              <a:buClr>
                <a:schemeClr val="dk1"/>
              </a:buClr>
              <a:buSzPts val="1100"/>
              <a:buFont typeface="Arial"/>
              <a:buNone/>
            </a:pPr>
            <a:r>
              <a:rPr lang="en-US" sz="1100"/>
              <a:t>Each instance in your VPC has a default network interface (the primary network interface) that is assigned a private IPv4 address from the IPv4 address range of your VPC. You cannot detach a primary network interface from an instance. You can create and attach an additional network interface to any instance in your VPC. The number of network interfaces you can attach varies by instance type. </a:t>
            </a:r>
            <a:endParaRPr sz="1100"/>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0" lang="en-US" sz="1100">
                <a:solidFill>
                  <a:schemeClr val="dk1"/>
                </a:solidFill>
              </a:rPr>
              <a:t>For more information about </a:t>
            </a:r>
            <a:r>
              <a:rPr lang="en-US" sz="1100" u="sng">
                <a:solidFill>
                  <a:schemeClr val="hlink"/>
                </a:solidFill>
                <a:hlinkClick r:id="rId2"/>
              </a:rPr>
              <a:t>Elastic Network Interfaces</a:t>
            </a:r>
            <a:r>
              <a:rPr lang="en-US" sz="1100"/>
              <a:t>, see the AWS Documentation.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A </a:t>
            </a:r>
            <a:r>
              <a:rPr i="1" lang="en-US" sz="1100">
                <a:solidFill>
                  <a:schemeClr val="dk1"/>
                </a:solidFill>
              </a:rPr>
              <a:t>route table</a:t>
            </a:r>
            <a:r>
              <a:rPr lang="en-US" sz="1100">
                <a:solidFill>
                  <a:schemeClr val="dk1"/>
                </a:solidFill>
              </a:rPr>
              <a:t> contains a set of rules (called </a:t>
            </a:r>
            <a:r>
              <a:rPr i="1" lang="en-US" sz="1100">
                <a:solidFill>
                  <a:schemeClr val="dk1"/>
                </a:solidFill>
              </a:rPr>
              <a:t>routes</a:t>
            </a:r>
            <a:r>
              <a:rPr i="0" lang="en-US" sz="1100">
                <a:solidFill>
                  <a:schemeClr val="dk1"/>
                </a:solidFill>
              </a:rPr>
              <a:t>)</a:t>
            </a:r>
            <a:r>
              <a:rPr b="1" lang="en-US" sz="1100">
                <a:solidFill>
                  <a:schemeClr val="dk1"/>
                </a:solidFill>
              </a:rPr>
              <a:t> </a:t>
            </a:r>
            <a:r>
              <a:rPr lang="en-US" sz="1100">
                <a:solidFill>
                  <a:schemeClr val="dk1"/>
                </a:solidFill>
              </a:rPr>
              <a:t>that directs network traffic from your subnet. Each route specifies a </a:t>
            </a:r>
            <a:r>
              <a:rPr i="1" lang="en-US" sz="1100">
                <a:solidFill>
                  <a:schemeClr val="dk1"/>
                </a:solidFill>
              </a:rPr>
              <a:t>destination</a:t>
            </a:r>
            <a:r>
              <a:rPr lang="en-US" sz="1100">
                <a:solidFill>
                  <a:schemeClr val="dk1"/>
                </a:solidFill>
              </a:rPr>
              <a:t> and a </a:t>
            </a:r>
            <a:r>
              <a:rPr i="1" lang="en-US" sz="1100">
                <a:solidFill>
                  <a:schemeClr val="dk1"/>
                </a:solidFill>
              </a:rPr>
              <a:t>target</a:t>
            </a:r>
            <a:r>
              <a:rPr lang="en-US" sz="1100">
                <a:solidFill>
                  <a:schemeClr val="dk1"/>
                </a:solidFill>
              </a:rPr>
              <a:t>. The </a:t>
            </a:r>
            <a:r>
              <a:rPr i="1" lang="en-US" sz="1100">
                <a:solidFill>
                  <a:schemeClr val="dk1"/>
                </a:solidFill>
              </a:rPr>
              <a:t>destination</a:t>
            </a:r>
            <a:r>
              <a:rPr lang="en-US" sz="1100">
                <a:solidFill>
                  <a:schemeClr val="dk1"/>
                </a:solidFill>
              </a:rPr>
              <a:t> is the destination CIDR block where you want traffic from your subnet to go. The </a:t>
            </a:r>
            <a:r>
              <a:rPr i="1" lang="en-US" sz="1100">
                <a:solidFill>
                  <a:schemeClr val="dk1"/>
                </a:solidFill>
              </a:rPr>
              <a:t>target</a:t>
            </a:r>
            <a:r>
              <a:rPr lang="en-US" sz="1100">
                <a:solidFill>
                  <a:schemeClr val="dk1"/>
                </a:solidFill>
              </a:rPr>
              <a:t> is the target that the destination traffic is sent through. By default, every route table that you create contains a </a:t>
            </a:r>
            <a:r>
              <a:rPr i="1" lang="en-US" sz="1100">
                <a:solidFill>
                  <a:schemeClr val="dk1"/>
                </a:solidFill>
              </a:rPr>
              <a:t>local route </a:t>
            </a:r>
            <a:r>
              <a:rPr lang="en-US" sz="1100">
                <a:solidFill>
                  <a:schemeClr val="dk1"/>
                </a:solidFill>
              </a:rPr>
              <a:t>for communication in the VPC. You can customize route tables by adding routes. You cannot delete the local route entry that is used for internal communications.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Each subnet in your VPC must be associated with a route table. </a:t>
            </a:r>
            <a:r>
              <a:rPr lang="en-US" sz="1100"/>
              <a:t>The </a:t>
            </a:r>
            <a:r>
              <a:rPr i="1" lang="en-US" sz="1100"/>
              <a:t>main route table </a:t>
            </a:r>
            <a:r>
              <a:rPr lang="en-US" sz="1100"/>
              <a:t>is the route table is automatically assigned to your VPC. It controls the routing for all subnets that are not explicitly associated with any other route table. </a:t>
            </a:r>
            <a:r>
              <a:rPr lang="en-US" sz="1100">
                <a:solidFill>
                  <a:schemeClr val="dk1"/>
                </a:solidFill>
              </a:rPr>
              <a:t>A subnet can be associated with only one route table at a time, but you can associate multiple subnets with the same route table.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0" i="0" lang="en-US" sz="1100">
                <a:solidFill>
                  <a:schemeClr val="dk1"/>
                </a:solidFill>
              </a:rPr>
              <a:t>To learn more about route tables, see the </a:t>
            </a:r>
            <a:r>
              <a:rPr lang="en-US" sz="1100" u="sng">
                <a:solidFill>
                  <a:schemeClr val="hlink"/>
                </a:solidFill>
                <a:hlinkClick r:id="rId2"/>
              </a:rPr>
              <a:t>AWS Documentation</a:t>
            </a:r>
            <a:r>
              <a:rPr b="0" i="0" lang="en-US" sz="1100">
                <a:solidFill>
                  <a:schemeClr val="dk1"/>
                </a:solidFill>
              </a:rPr>
              <a:t>.</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latin typeface="Calibri"/>
                <a:ea typeface="Calibri"/>
                <a:cs typeface="Calibri"/>
                <a:sym typeface="Calibri"/>
              </a:rPr>
              <a:t>Some key takeaways from this section of the module include:</a:t>
            </a:r>
            <a:endParaRPr sz="1100">
              <a:solidFill>
                <a:srgbClr val="000000"/>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 VPC is a logically isolated section of the AWS Cloud.</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 VPC belongs to one Region and requires a CIDR block.</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 VPC is subdivided into subnets.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 subnet belongs to one Availability Zone and requires a CIDR block.</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Route tables control traffic for a subnet.</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Route tables have a built-in local route.</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You add additional routes to the table.</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The local route cannot be deleted.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Section 3: VPC networking</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Now that you have learned about the basic components of a VPC, you can start routing traffic in interesting ways. In this section, you learn about different networking options.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This module addresses the following topics: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Networking basics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Amazon Virtual Private Cloud (Amazon VPC)</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VPC networking</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VPC security</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Amazon Route 53</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Amazon CloudFront</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This module includes some activities that challenge you to label a network diagram and design a basic VPC architecture.</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You will watch a recorded demonstration to learn how to use the VPC Wizard to create a VPC with public and private subnets.</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You then get a chance to apply what you have learned in a hands-on lab where you use the VPC Wizard to build a VPC and launch a web server.</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Finally, you will be asked to complete a knowledge check that test your understanding of key concepts that are covered in this module.</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An </a:t>
            </a:r>
            <a:r>
              <a:rPr b="0" i="1" lang="en-US" sz="1100">
                <a:solidFill>
                  <a:schemeClr val="dk1"/>
                </a:solidFill>
              </a:rPr>
              <a:t>internet gateway</a:t>
            </a:r>
            <a:r>
              <a:rPr b="1" i="1" lang="en-US" sz="1100">
                <a:solidFill>
                  <a:schemeClr val="dk1"/>
                </a:solidFill>
              </a:rPr>
              <a:t> </a:t>
            </a:r>
            <a:r>
              <a:rPr b="0" i="0" lang="en-US" sz="1100">
                <a:solidFill>
                  <a:schemeClr val="dk1"/>
                </a:solidFill>
              </a:rPr>
              <a:t>is a scalable, redundant, and highly available VPC component that allows communication between instances in your VPC and the internet. </a:t>
            </a:r>
            <a:r>
              <a:rPr lang="en-US" sz="1100"/>
              <a:t>An internet gateway serves two purposes: to provide a target in your VPC route tables for internet-routable traffic, and to perform network address translation for instances that were assigned public IPv4 addresses</a:t>
            </a:r>
            <a:r>
              <a:rPr b="0" i="0" lang="en-US" sz="1100">
                <a:solidFill>
                  <a:schemeClr val="dk1"/>
                </a:solidFill>
              </a:rPr>
              <a:t>. </a:t>
            </a:r>
            <a:endParaRPr/>
          </a:p>
          <a:p>
            <a:pPr indent="0" lvl="0" marL="0" marR="0" rtl="0" algn="l">
              <a:lnSpc>
                <a:spcPct val="100000"/>
              </a:lnSpc>
              <a:spcBef>
                <a:spcPts val="0"/>
              </a:spcBef>
              <a:spcAft>
                <a:spcPts val="0"/>
              </a:spcAft>
              <a:buClr>
                <a:schemeClr val="dk1"/>
              </a:buClr>
              <a:buSzPts val="1100"/>
              <a:buFont typeface="Calibri"/>
              <a:buNone/>
            </a:pPr>
            <a:r>
              <a:t/>
            </a:r>
            <a:endParaRPr b="0" i="0" sz="11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To make a subnet </a:t>
            </a:r>
            <a:r>
              <a:rPr i="1" lang="en-US" sz="1100">
                <a:solidFill>
                  <a:schemeClr val="dk1"/>
                </a:solidFill>
              </a:rPr>
              <a:t>public</a:t>
            </a:r>
            <a:r>
              <a:rPr lang="en-US" sz="1100">
                <a:solidFill>
                  <a:schemeClr val="dk1"/>
                </a:solidFill>
              </a:rPr>
              <a:t>, you attach an </a:t>
            </a:r>
            <a:r>
              <a:rPr i="1" lang="en-US" sz="1100">
                <a:solidFill>
                  <a:schemeClr val="dk1"/>
                </a:solidFill>
              </a:rPr>
              <a:t>internet gateway </a:t>
            </a:r>
            <a:r>
              <a:rPr lang="en-US" sz="1100">
                <a:solidFill>
                  <a:schemeClr val="dk1"/>
                </a:solidFill>
              </a:rPr>
              <a:t>to your VPC and add a route to the route table to send non-local traffic through the internet gateway to the internet (0.0.0.0/0). </a:t>
            </a:r>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For more information about internet gateways, see </a:t>
            </a:r>
            <a:r>
              <a:rPr lang="en-US" sz="1100" u="sng">
                <a:solidFill>
                  <a:schemeClr val="hlink"/>
                </a:solidFill>
                <a:hlinkClick r:id="rId2"/>
              </a:rPr>
              <a:t>Internet Gateways</a:t>
            </a:r>
            <a:r>
              <a:rPr b="0" i="0" lang="en-US" sz="1100">
                <a:solidFill>
                  <a:schemeClr val="dk1"/>
                </a:solidFill>
              </a:rPr>
              <a:t> in the AWS Documentation.</a:t>
            </a:r>
            <a:endParaRPr sz="11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rPr>
              <a:t>A </a:t>
            </a:r>
            <a:r>
              <a:rPr b="0" i="1" lang="en-US" sz="1100">
                <a:solidFill>
                  <a:schemeClr val="dk1"/>
                </a:solidFill>
              </a:rPr>
              <a:t>network address translation (NAT) gateway</a:t>
            </a:r>
            <a:r>
              <a:rPr b="0" i="0" lang="en-US" sz="1100">
                <a:solidFill>
                  <a:schemeClr val="dk1"/>
                </a:solidFill>
              </a:rPr>
              <a:t> </a:t>
            </a:r>
            <a:r>
              <a:rPr lang="en-US" sz="1100"/>
              <a:t>enables instances in a private subnet to connect to the internet or other AWS services, but prevents the internet from initiating a connection with those instances.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To create a NAT gateway, you must specify the public subnet in which the NAT gateway should reside. You must also specify an Elastic IP address to associate with the NAT gateway when you create it. After you create a NAT gateway, you must update the route table that is associated with one or more of your private subnets to point internet-bound traffic to the NAT gateway. Thus, instances in your private subnets can communicate with the internet. </a:t>
            </a:r>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You can also use a NAT instance in a public subnet in your VPC instead of a NAT gateway. However, a NAT gateway </a:t>
            </a:r>
            <a:r>
              <a:rPr lang="en-US" sz="1100"/>
              <a:t>is a managed NAT service that provides better availability, higher bandwidth, and less administrative effort. For common use cases, AWS recommends that you use a NAT gateway instead of a NAT instance.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See the AWS Documentation for more information about</a:t>
            </a:r>
            <a:endParaRPr/>
          </a:p>
          <a:p>
            <a:pPr indent="-171450" lvl="0" marL="171450" marR="0" rtl="0" algn="l">
              <a:lnSpc>
                <a:spcPct val="100000"/>
              </a:lnSpc>
              <a:spcBef>
                <a:spcPts val="0"/>
              </a:spcBef>
              <a:spcAft>
                <a:spcPts val="0"/>
              </a:spcAft>
              <a:buClr>
                <a:schemeClr val="dk1"/>
              </a:buClr>
              <a:buSzPts val="1100"/>
              <a:buFont typeface="Arial"/>
              <a:buChar char="•"/>
            </a:pPr>
            <a:r>
              <a:rPr lang="en-US" sz="1100" u="sng">
                <a:solidFill>
                  <a:schemeClr val="hlink"/>
                </a:solidFill>
                <a:hlinkClick r:id="rId2"/>
              </a:rPr>
              <a:t>NAT gateways</a:t>
            </a:r>
            <a:endParaRPr sz="1100"/>
          </a:p>
          <a:p>
            <a:pPr indent="-171450" lvl="0" marL="171450" marR="0" rtl="0" algn="l">
              <a:lnSpc>
                <a:spcPct val="100000"/>
              </a:lnSpc>
              <a:spcBef>
                <a:spcPts val="0"/>
              </a:spcBef>
              <a:spcAft>
                <a:spcPts val="0"/>
              </a:spcAft>
              <a:buClr>
                <a:schemeClr val="dk1"/>
              </a:buClr>
              <a:buSzPts val="1100"/>
              <a:buFont typeface="Arial"/>
              <a:buChar char="•"/>
            </a:pPr>
            <a:r>
              <a:rPr lang="en-US" sz="1100" u="sng">
                <a:solidFill>
                  <a:schemeClr val="hlink"/>
                </a:solidFill>
                <a:hlinkClick r:id="rId3"/>
              </a:rPr>
              <a:t>NAT instances</a:t>
            </a:r>
            <a:endParaRPr sz="1100"/>
          </a:p>
          <a:p>
            <a:pPr indent="-171450" lvl="0" marL="171450" marR="0" rtl="0" algn="l">
              <a:lnSpc>
                <a:spcPct val="100000"/>
              </a:lnSpc>
              <a:spcBef>
                <a:spcPts val="0"/>
              </a:spcBef>
              <a:spcAft>
                <a:spcPts val="0"/>
              </a:spcAft>
              <a:buClr>
                <a:schemeClr val="dk1"/>
              </a:buClr>
              <a:buSzPts val="1100"/>
              <a:buFont typeface="Arial"/>
              <a:buChar char="•"/>
            </a:pPr>
            <a:r>
              <a:rPr lang="en-US" sz="1100" u="sng">
                <a:solidFill>
                  <a:schemeClr val="hlink"/>
                </a:solidFill>
                <a:hlinkClick r:id="rId4"/>
              </a:rPr>
              <a:t>Differences between NAT gateways and NAT instances</a:t>
            </a:r>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VPC sharing enables customers to share subnets with other AWS accounts in the same organization in AWS Organizations. VPC sharing enables multiple AWS accounts to create their application resources—such as Amazon EC2 instances, Amazon Relational Database Service (Amazon RDS) databases, Amazon Redshift clusters, and AWS Lambda functions—into shared, centrally managed VPCs. In this model, the account that owns the VPC (owner) shares one or more subnets with other accounts (participants) that belong to the same organization in AWS Organizations. After a subnet is shared, the participants can view, create, modify, and delete their application resources in the subnets that are shared with them. Participants cannot view, modify, or delete resources that belong to other participants or the VPC owner.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VPC sharing offers several benefits:</a:t>
            </a:r>
            <a:endParaRPr/>
          </a:p>
          <a:p>
            <a:pPr indent="-171450" lvl="0" marL="171450" rtl="0" algn="l">
              <a:spcBef>
                <a:spcPts val="0"/>
              </a:spcBef>
              <a:spcAft>
                <a:spcPts val="0"/>
              </a:spcAft>
              <a:buClr>
                <a:schemeClr val="dk1"/>
              </a:buClr>
              <a:buSzPts val="1200"/>
              <a:buFont typeface="Arial"/>
              <a:buChar char="•"/>
            </a:pPr>
            <a:r>
              <a:rPr lang="en-US"/>
              <a:t>Separation of duties – Centrally controlled VPC structure, routing, IP address allocation</a:t>
            </a:r>
            <a:endParaRPr/>
          </a:p>
          <a:p>
            <a:pPr indent="-171450" lvl="0" marL="171450" rtl="0" algn="l">
              <a:spcBef>
                <a:spcPts val="0"/>
              </a:spcBef>
              <a:spcAft>
                <a:spcPts val="0"/>
              </a:spcAft>
              <a:buClr>
                <a:schemeClr val="dk1"/>
              </a:buClr>
              <a:buSzPts val="1200"/>
              <a:buFont typeface="Arial"/>
              <a:buChar char="•"/>
            </a:pPr>
            <a:r>
              <a:rPr lang="en-US"/>
              <a:t>Ownership – Application owners continue to own resources, accounts, and security groups</a:t>
            </a:r>
            <a:endParaRPr/>
          </a:p>
          <a:p>
            <a:pPr indent="-171450" lvl="0" marL="171450" rtl="0" algn="l">
              <a:spcBef>
                <a:spcPts val="0"/>
              </a:spcBef>
              <a:spcAft>
                <a:spcPts val="0"/>
              </a:spcAft>
              <a:buClr>
                <a:schemeClr val="dk1"/>
              </a:buClr>
              <a:buSzPts val="1200"/>
              <a:buFont typeface="Arial"/>
              <a:buChar char="•"/>
            </a:pPr>
            <a:r>
              <a:rPr lang="en-US"/>
              <a:t>Security groups – VPC sharing participants can reference the security group IDs of each other</a:t>
            </a:r>
            <a:endParaRPr/>
          </a:p>
          <a:p>
            <a:pPr indent="-171450" lvl="0" marL="171450" rtl="0" algn="l">
              <a:spcBef>
                <a:spcPts val="0"/>
              </a:spcBef>
              <a:spcAft>
                <a:spcPts val="0"/>
              </a:spcAft>
              <a:buClr>
                <a:schemeClr val="dk1"/>
              </a:buClr>
              <a:buSzPts val="1200"/>
              <a:buFont typeface="Arial"/>
              <a:buChar char="•"/>
            </a:pPr>
            <a:r>
              <a:rPr lang="en-US"/>
              <a:t>Efficiencies – Higher density in subnets, efficient use of VPNs and AWS Direct Connect</a:t>
            </a:r>
            <a:endParaRPr/>
          </a:p>
          <a:p>
            <a:pPr indent="-171450" lvl="0" marL="171450" rtl="0" algn="l">
              <a:spcBef>
                <a:spcPts val="0"/>
              </a:spcBef>
              <a:spcAft>
                <a:spcPts val="0"/>
              </a:spcAft>
              <a:buClr>
                <a:schemeClr val="dk1"/>
              </a:buClr>
              <a:buSzPts val="1200"/>
              <a:buFont typeface="Arial"/>
              <a:buChar char="•"/>
            </a:pPr>
            <a:r>
              <a:rPr lang="en-US"/>
              <a:t>No hard limits – Hard limits can be avoided—for example, 50 virtual interfaces per AWS Direct Connect connection through simplified network architecture</a:t>
            </a:r>
            <a:endParaRPr/>
          </a:p>
          <a:p>
            <a:pPr indent="-171450" lvl="0" marL="171450" rtl="0" algn="l">
              <a:spcBef>
                <a:spcPts val="0"/>
              </a:spcBef>
              <a:spcAft>
                <a:spcPts val="0"/>
              </a:spcAft>
              <a:buClr>
                <a:schemeClr val="dk1"/>
              </a:buClr>
              <a:buSzPts val="1200"/>
              <a:buFont typeface="Arial"/>
              <a:buChar char="•"/>
            </a:pPr>
            <a:r>
              <a:rPr lang="en-US"/>
              <a:t>Optimized costs – Costs can be optimized through the reuse of NAT gateways, VPC interface endpoints, and intra-Availability Zone traffic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VPC sharing enables you to decouple accounts and networks. You have fewer, larger, centrally managed VPCs. Highly interconnected applications automatically benefit from this approach.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23:notes"/>
          <p:cNvSpPr txBox="1"/>
          <p:nvPr>
            <p:ph idx="1" type="body"/>
          </p:nvPr>
        </p:nvSpPr>
        <p:spPr>
          <a:xfrm>
            <a:off x="685800" y="4400549"/>
            <a:ext cx="5486400" cy="39074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A </a:t>
            </a:r>
            <a:r>
              <a:rPr i="1" lang="en-US" sz="1100"/>
              <a:t>VPC peering connection </a:t>
            </a:r>
            <a:r>
              <a:rPr lang="en-US" sz="1100"/>
              <a:t>is a networking connection between two VPCs that enables you to route traffic between them privately. Instances in either VPC can communicate with each other as if they are within the same network. You can create a VPC peering connection between your own VPCs, with a VPC in another AWS account, or with a VPC in a different AWS Region.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When you set up the peering connection, you create rules in your route table to allow the VPCs to communicate with each other through the peering resource. For example, suppose that you have two VPCs. In the route table for VPC A, you set the destination to be the IP address of VPC B and the target to be the peering resource ID. In the route table for VPC B, you set the destination to be the IP address of VPC A and the target to be the peering resource ID.</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VPC peering has some restrictions: </a:t>
            </a:r>
            <a:endParaRPr/>
          </a:p>
          <a:p>
            <a:pPr indent="-171450" lvl="0" marL="171450" marR="0" rtl="0" algn="l">
              <a:lnSpc>
                <a:spcPct val="100000"/>
              </a:lnSpc>
              <a:spcBef>
                <a:spcPts val="0"/>
              </a:spcBef>
              <a:spcAft>
                <a:spcPts val="0"/>
              </a:spcAft>
              <a:buClr>
                <a:schemeClr val="dk1"/>
              </a:buClr>
              <a:buSzPts val="1100"/>
              <a:buFont typeface="Arial"/>
              <a:buChar char="•"/>
            </a:pPr>
            <a:r>
              <a:rPr lang="en-US" sz="1100"/>
              <a:t>IP address ranges cannot overlap. </a:t>
            </a:r>
            <a:endParaRPr/>
          </a:p>
          <a:p>
            <a:pPr indent="-171450" lvl="0" marL="171450" marR="0" rtl="0" algn="l">
              <a:lnSpc>
                <a:spcPct val="100000"/>
              </a:lnSpc>
              <a:spcBef>
                <a:spcPts val="0"/>
              </a:spcBef>
              <a:spcAft>
                <a:spcPts val="0"/>
              </a:spcAft>
              <a:buClr>
                <a:schemeClr val="dk1"/>
              </a:buClr>
              <a:buSzPts val="1100"/>
              <a:buFont typeface="Arial"/>
              <a:buChar char="•"/>
            </a:pPr>
            <a:r>
              <a:rPr lang="en-US" sz="1100"/>
              <a:t>Transitive peering is not supported. For example, suppose that you have three VPCs: A, B, and C. VPC A is connected to VPC B, and VPC A is connected to VPC C. However, VPC B is </a:t>
            </a:r>
            <a:r>
              <a:rPr i="1" lang="en-US" sz="1100"/>
              <a:t>not</a:t>
            </a:r>
            <a:r>
              <a:rPr lang="en-US" sz="1100"/>
              <a:t> connected to VPC C implicitly. To connect VPC B to VPC C, you must explicitly establish that connectivity. </a:t>
            </a:r>
            <a:endParaRPr/>
          </a:p>
          <a:p>
            <a:pPr indent="-171450" lvl="0" marL="171450" marR="0" rtl="0" algn="l">
              <a:lnSpc>
                <a:spcPct val="100000"/>
              </a:lnSpc>
              <a:spcBef>
                <a:spcPts val="0"/>
              </a:spcBef>
              <a:spcAft>
                <a:spcPts val="0"/>
              </a:spcAft>
              <a:buClr>
                <a:schemeClr val="dk1"/>
              </a:buClr>
              <a:buSzPts val="1100"/>
              <a:buFont typeface="Arial"/>
              <a:buChar char="•"/>
            </a:pPr>
            <a:r>
              <a:rPr lang="en-US" sz="1100"/>
              <a:t>You can only have one peering resource between the same two VPCs.</a:t>
            </a:r>
            <a:endParaRPr/>
          </a:p>
          <a:p>
            <a:pPr indent="0" lvl="0" marL="0" marR="0" rtl="0" algn="l">
              <a:lnSpc>
                <a:spcPct val="100000"/>
              </a:lnSpc>
              <a:spcBef>
                <a:spcPts val="0"/>
              </a:spcBef>
              <a:spcAft>
                <a:spcPts val="0"/>
              </a:spcAft>
              <a:buClr>
                <a:schemeClr val="dk1"/>
              </a:buClr>
              <a:buSzPts val="1100"/>
              <a:buFont typeface="Arial"/>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For more information about VPC peering, see </a:t>
            </a:r>
            <a:r>
              <a:rPr lang="en-US" sz="1100" u="sng">
                <a:solidFill>
                  <a:schemeClr val="hlink"/>
                </a:solidFill>
                <a:hlinkClick r:id="rId2"/>
              </a:rPr>
              <a:t>VPC Peering</a:t>
            </a:r>
            <a:r>
              <a:rPr lang="en-US" sz="1100"/>
              <a:t> in the AWS Documentation.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24:notes"/>
          <p:cNvSpPr txBox="1"/>
          <p:nvPr>
            <p:ph idx="1" type="body"/>
          </p:nvPr>
        </p:nvSpPr>
        <p:spPr>
          <a:xfrm>
            <a:off x="685800" y="4400550"/>
            <a:ext cx="5613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By default, instances that you launch into a VPC cannot communicate with a remote network. To connect your VPC to your remote network (that is, create a virtual private network or VPN connection), you:</a:t>
            </a:r>
            <a:endParaRPr/>
          </a:p>
          <a:p>
            <a:pPr indent="-228600" lvl="0" marL="228600" rtl="0" algn="l">
              <a:spcBef>
                <a:spcPts val="0"/>
              </a:spcBef>
              <a:spcAft>
                <a:spcPts val="0"/>
              </a:spcAft>
              <a:buClr>
                <a:schemeClr val="dk1"/>
              </a:buClr>
              <a:buSzPts val="1100"/>
              <a:buFont typeface="Calibri"/>
              <a:buAutoNum type="arabicPeriod"/>
            </a:pPr>
            <a:r>
              <a:rPr lang="en-US" sz="1100"/>
              <a:t>Create a new virtual gateway device (called a </a:t>
            </a:r>
            <a:r>
              <a:rPr i="1" lang="en-US" sz="1100"/>
              <a:t>virtual private network (VPN) gateway</a:t>
            </a:r>
            <a:r>
              <a:rPr lang="en-US" sz="1100"/>
              <a:t>) and attach it to your VPC.</a:t>
            </a:r>
            <a:endParaRPr/>
          </a:p>
          <a:p>
            <a:pPr indent="-228600" lvl="0" marL="228600" rtl="0" algn="l">
              <a:spcBef>
                <a:spcPts val="0"/>
              </a:spcBef>
              <a:spcAft>
                <a:spcPts val="0"/>
              </a:spcAft>
              <a:buClr>
                <a:schemeClr val="dk1"/>
              </a:buClr>
              <a:buSzPts val="1100"/>
              <a:buFont typeface="Calibri"/>
              <a:buAutoNum type="arabicPeriod"/>
            </a:pPr>
            <a:r>
              <a:rPr lang="en-US" sz="1100"/>
              <a:t>Define the configuration of the VPN device or the </a:t>
            </a:r>
            <a:r>
              <a:rPr i="1" lang="en-US" sz="1100"/>
              <a:t>customer gateway</a:t>
            </a:r>
            <a:r>
              <a:rPr lang="en-US" sz="1100"/>
              <a:t>. The customer gateway is not a device but an AWS resource that provides information to AWS about your VPN device.</a:t>
            </a:r>
            <a:endParaRPr/>
          </a:p>
          <a:p>
            <a:pPr indent="-228600" lvl="0" marL="228600" rtl="0" algn="l">
              <a:spcBef>
                <a:spcPts val="0"/>
              </a:spcBef>
              <a:spcAft>
                <a:spcPts val="0"/>
              </a:spcAft>
              <a:buClr>
                <a:schemeClr val="dk1"/>
              </a:buClr>
              <a:buSzPts val="1100"/>
              <a:buFont typeface="Calibri"/>
              <a:buAutoNum type="arabicPeriod"/>
            </a:pPr>
            <a:r>
              <a:rPr lang="en-US" sz="1100"/>
              <a:t>Create a custom route table to point corporate data center-bound traffic to the VPN gateway. You also must update security group rules. (You will learn about security groups in the next section.)</a:t>
            </a:r>
            <a:endParaRPr/>
          </a:p>
          <a:p>
            <a:pPr indent="-228600" lvl="0" marL="228600" rtl="0" algn="l">
              <a:spcBef>
                <a:spcPts val="0"/>
              </a:spcBef>
              <a:spcAft>
                <a:spcPts val="0"/>
              </a:spcAft>
              <a:buClr>
                <a:schemeClr val="dk1"/>
              </a:buClr>
              <a:buSzPts val="1100"/>
              <a:buFont typeface="Calibri"/>
              <a:buAutoNum type="arabicPeriod"/>
            </a:pPr>
            <a:r>
              <a:rPr lang="en-US" sz="1100"/>
              <a:t>Establish an </a:t>
            </a:r>
            <a:r>
              <a:rPr i="1" lang="en-US" sz="1100"/>
              <a:t>AWS Site-to-Site VPN (Site-to-Site VPN) connection </a:t>
            </a:r>
            <a:r>
              <a:rPr lang="en-US" sz="1100"/>
              <a:t>to link the two systems together.</a:t>
            </a:r>
            <a:endParaRPr/>
          </a:p>
          <a:p>
            <a:pPr indent="-228600" lvl="0" marL="228600" rtl="0" algn="l">
              <a:spcBef>
                <a:spcPts val="0"/>
              </a:spcBef>
              <a:spcAft>
                <a:spcPts val="0"/>
              </a:spcAft>
              <a:buClr>
                <a:schemeClr val="dk1"/>
              </a:buClr>
              <a:buSzPts val="1100"/>
              <a:buFont typeface="Calibri"/>
              <a:buAutoNum type="arabicPeriod"/>
            </a:pPr>
            <a:r>
              <a:rPr lang="en-US" sz="1100"/>
              <a:t>Configure routing to pass traffic through the connection.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600"/>
              </a:spcBef>
              <a:spcAft>
                <a:spcPts val="0"/>
              </a:spcAft>
              <a:buClr>
                <a:schemeClr val="dk1"/>
              </a:buClr>
              <a:buSzPts val="1100"/>
              <a:buFont typeface="Calibri"/>
              <a:buNone/>
            </a:pPr>
            <a:r>
              <a:rPr lang="en-US" sz="1100"/>
              <a:t>For more information about AWS Site-to-Site VPN and other VPN connectivity options, see </a:t>
            </a:r>
            <a:r>
              <a:rPr lang="en-US" sz="1100" u="sng">
                <a:solidFill>
                  <a:schemeClr val="hlink"/>
                </a:solidFill>
                <a:hlinkClick r:id="rId2"/>
              </a:rPr>
              <a:t>VPN Connections</a:t>
            </a:r>
            <a:r>
              <a:rPr lang="en-US" sz="1100"/>
              <a:t> in the AWS Documentation.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One of the challenges of network communication is network performance. Performance can be negatively affected if your data center is located far away from your AWS Region. For such situations, AWS offers AWS Direct Connect, or DX. </a:t>
            </a:r>
            <a:r>
              <a:rPr i="1" lang="en-US" sz="1100"/>
              <a:t>AWS Direct Connect</a:t>
            </a:r>
            <a:r>
              <a:rPr lang="en-US" sz="1100"/>
              <a:t> enables you to establish a dedicated, private network connection between your network and one of the DX locations. This private connection can reduce your network costs, increase bandwidth throughput, and provide a more consistent network experience than internet-based connections. DX uses open standard 802.1q virtual local area networks (VLANs).</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For more information about DX, see the </a:t>
            </a:r>
            <a:r>
              <a:rPr lang="en-US" sz="1100" u="sng">
                <a:solidFill>
                  <a:schemeClr val="hlink"/>
                </a:solidFill>
                <a:hlinkClick r:id="rId2"/>
              </a:rPr>
              <a:t>AWS Direct Connect product page</a:t>
            </a:r>
            <a:r>
              <a:rPr lang="en-US" sz="1100"/>
              <a:t>.</a:t>
            </a: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100"/>
              <a:t>A </a:t>
            </a:r>
            <a:r>
              <a:rPr i="1" lang="en-US" sz="1100"/>
              <a:t>VPC endpoint</a:t>
            </a:r>
            <a:r>
              <a:rPr i="0" lang="en-US" sz="1100"/>
              <a:t> is a virtual device that </a:t>
            </a:r>
            <a:r>
              <a:rPr lang="en-US" sz="1100"/>
              <a:t>enables you to privately connect your VPC to supported AWS services and VPC endpoint services that are powered by AWS PrivateLink. Connection to these services does not require an internet gateway, NAT device, VPN connection, or AWS Direct Connect connection. Instances in your VPC do not require public IP addresses to communicate with resources in the service. Traffic between your VPC and the other service does not leave the Amazon network. </a:t>
            </a:r>
            <a:endParaRPr/>
          </a:p>
          <a:p>
            <a:pPr indent="0" lvl="0" marL="0" marR="0" rtl="0" algn="l">
              <a:lnSpc>
                <a:spcPct val="100000"/>
              </a:lnSpc>
              <a:spcBef>
                <a:spcPts val="0"/>
              </a:spcBef>
              <a:spcAft>
                <a:spcPts val="0"/>
              </a:spcAft>
              <a:buClr>
                <a:schemeClr val="dk1"/>
              </a:buClr>
              <a:buSzPts val="1100"/>
              <a:buFont typeface="Arial"/>
              <a:buNone/>
            </a:pPr>
            <a:r>
              <a:t/>
            </a:r>
            <a:endParaRPr sz="1100"/>
          </a:p>
          <a:p>
            <a:pPr indent="0" lvl="0" marL="0" marR="0" rtl="0" algn="l">
              <a:lnSpc>
                <a:spcPct val="100000"/>
              </a:lnSpc>
              <a:spcBef>
                <a:spcPts val="0"/>
              </a:spcBef>
              <a:spcAft>
                <a:spcPts val="0"/>
              </a:spcAft>
              <a:buClr>
                <a:schemeClr val="dk1"/>
              </a:buClr>
              <a:buSzPts val="1100"/>
              <a:buFont typeface="Arial"/>
              <a:buNone/>
            </a:pPr>
            <a:r>
              <a:rPr lang="en-US" sz="1100"/>
              <a:t>There are two types of VPC endpoints:</a:t>
            </a:r>
            <a:endParaRPr/>
          </a:p>
          <a:p>
            <a:pPr indent="-171450" lvl="0" marL="171450" marR="0" rtl="0" algn="l">
              <a:lnSpc>
                <a:spcPct val="100000"/>
              </a:lnSpc>
              <a:spcBef>
                <a:spcPts val="0"/>
              </a:spcBef>
              <a:spcAft>
                <a:spcPts val="0"/>
              </a:spcAft>
              <a:buClr>
                <a:schemeClr val="dk1"/>
              </a:buClr>
              <a:buSzPts val="1100"/>
              <a:buFont typeface="Arial"/>
              <a:buChar char="•"/>
            </a:pPr>
            <a:r>
              <a:rPr lang="en-US" sz="1100"/>
              <a:t>An </a:t>
            </a:r>
            <a:r>
              <a:rPr i="1" lang="en-US" sz="1100"/>
              <a:t>interface VPC endpoint</a:t>
            </a:r>
            <a:r>
              <a:rPr lang="en-US" sz="1100"/>
              <a:t> (interface endpoint) enables you to connect to services that are powered by AWS PrivateLink. These services include some AWS services, services that are hosted by other AWS customers and AWS Partner Network (APN) Partners in their own VPCs (referred to as </a:t>
            </a:r>
            <a:r>
              <a:rPr i="1" lang="en-US" sz="1100"/>
              <a:t>endpoint services</a:t>
            </a:r>
            <a:r>
              <a:rPr lang="en-US" sz="1100"/>
              <a:t>), and supported AWS Marketplace APN Partner services. The owner of the service is the </a:t>
            </a:r>
            <a:r>
              <a:rPr i="1" lang="en-US" sz="1100"/>
              <a:t>service provider</a:t>
            </a:r>
            <a:r>
              <a:rPr lang="en-US" sz="1100"/>
              <a:t>, and you—as the principal who creates the interface endpoint—are the </a:t>
            </a:r>
            <a:r>
              <a:rPr i="1" lang="en-US" sz="1100"/>
              <a:t>service consumer</a:t>
            </a:r>
            <a:r>
              <a:rPr lang="en-US" sz="1100"/>
              <a:t>. You are charged for creating and using an interface endpoint to a service. Hourly usage rates and data processing rates apply. See the AWS Documentation for a list of supported </a:t>
            </a:r>
            <a:r>
              <a:rPr lang="en-US" sz="1100" u="sng">
                <a:solidFill>
                  <a:schemeClr val="hlink"/>
                </a:solidFill>
                <a:hlinkClick r:id="rId2"/>
              </a:rPr>
              <a:t>interface endpoints</a:t>
            </a:r>
            <a:r>
              <a:rPr lang="en-US" sz="1100"/>
              <a:t> and for more information about the example shown here.</a:t>
            </a:r>
            <a:endParaRPr sz="1100"/>
          </a:p>
          <a:p>
            <a:pPr indent="-171450" lvl="0" marL="171450" marR="0" rtl="0" algn="l">
              <a:lnSpc>
                <a:spcPct val="100000"/>
              </a:lnSpc>
              <a:spcBef>
                <a:spcPts val="0"/>
              </a:spcBef>
              <a:spcAft>
                <a:spcPts val="0"/>
              </a:spcAft>
              <a:buClr>
                <a:schemeClr val="dk1"/>
              </a:buClr>
              <a:buSzPts val="1100"/>
              <a:buFont typeface="Arial"/>
              <a:buChar char="•"/>
            </a:pPr>
            <a:r>
              <a:rPr lang="en-US" sz="1100"/>
              <a:t>Gateway endpoints: The use of gateway endpoints incurs no additional charge. Standard charges for data transfer and resource usage apply. </a:t>
            </a:r>
            <a:endParaRPr/>
          </a:p>
          <a:p>
            <a:pPr indent="0" lvl="0" marL="0" marR="0" rtl="0" algn="l">
              <a:lnSpc>
                <a:spcPct val="100000"/>
              </a:lnSpc>
              <a:spcBef>
                <a:spcPts val="0"/>
              </a:spcBef>
              <a:spcAft>
                <a:spcPts val="0"/>
              </a:spcAft>
              <a:buClr>
                <a:schemeClr val="dk1"/>
              </a:buClr>
              <a:buSzPts val="1100"/>
              <a:buFont typeface="Arial"/>
              <a:buNone/>
            </a:pPr>
            <a:r>
              <a:t/>
            </a:r>
            <a:endParaRPr sz="1100"/>
          </a:p>
          <a:p>
            <a:pPr indent="0" lvl="0" marL="0" marR="0" rtl="0" algn="l">
              <a:lnSpc>
                <a:spcPct val="100000"/>
              </a:lnSpc>
              <a:spcBef>
                <a:spcPts val="0"/>
              </a:spcBef>
              <a:spcAft>
                <a:spcPts val="0"/>
              </a:spcAft>
              <a:buClr>
                <a:schemeClr val="dk1"/>
              </a:buClr>
              <a:buSzPts val="1100"/>
              <a:buFont typeface="Arial"/>
              <a:buNone/>
            </a:pPr>
            <a:r>
              <a:rPr lang="en-US" sz="1100"/>
              <a:t>For more information about VPC endpoints, see </a:t>
            </a:r>
            <a:r>
              <a:rPr lang="en-US" sz="1100" u="sng">
                <a:solidFill>
                  <a:schemeClr val="hlink"/>
                </a:solidFill>
                <a:hlinkClick r:id="rId3"/>
              </a:rPr>
              <a:t>VPC Endpoints</a:t>
            </a:r>
            <a:r>
              <a:rPr lang="en-US" sz="1100"/>
              <a:t> in the AWS Documentation.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configure your VPCs in several ways, and take advantage of numerous connectivity options and gateways. These options and gateways include AWS Direct Connect (via DX gateways), NAT gateways, internet gateways, VPC peering, etc. It is not uncommon to find AWS customers with hundreds of VPCs distributed across AWS accounts and Regions to serve multiple lines of business, teams, projects, and so forth. Things get more complex when customers start to set up connectivity between their VPCs. All the connectivity options are strictly point-to-point, so the number of VPC-to-VPC connections can grow quickly. As you grow the number of workloads that run on AWS, you must be able to scale your networks across multiple accounts and VPCs to keep up with the growth.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Though you can use VPC peering to connect pairs of VPCs, managing point-to-point connectivity across many VPCs without the ability to centrally manage the connectivity policies can be operationally costly and difficult. For on-premises connectivity, you must attach your VPN to each individual VPC. This solution can be time-consuming to build and difficult to manage when the number of VPCs grows into the hundreds.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solve this problem, you can use AWS Transit Gateway to simplify your networking model. With AWS Transit Gateway, you only need to create and manage a single connection from the central gateway into each VPC, on-premises data center, or remote office across your network. A transit gateway acts as a hub that controls how traffic is routed among all the connected networks, which act like spokes. This hub-and-spoke model significantly simplifies management and reduces operational costs because each network only needs to connect to the transit gateway and not to every other network. Any new VPC is connected to the transit gateway, and is then automatically available to every other network that is connected to the transit gateway. This ease of connectivity makes it easier to scale your network as you grow.</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See if you can recognize the different VPC networking components that you learned about by labeling this network diagram.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Now, see how well you did.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After completing this module, you should be able to:</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Recognize the basics of networking</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Describe virtual networking in the cloud with Amazon VPC</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Label a network diagram</a:t>
            </a:r>
            <a:endParaRPr/>
          </a:p>
          <a:p>
            <a:pPr indent="-171450" lvl="0" marL="171450" marR="0" rtl="0" algn="l">
              <a:lnSpc>
                <a:spcPct val="100000"/>
              </a:lnSpc>
              <a:spcBef>
                <a:spcPts val="0"/>
              </a:spcBef>
              <a:spcAft>
                <a:spcPts val="0"/>
              </a:spcAft>
              <a:buClr>
                <a:schemeClr val="dk1"/>
              </a:buClr>
              <a:buSzPts val="1100"/>
              <a:buFont typeface="Arial"/>
              <a:buChar char="•"/>
            </a:pPr>
            <a:r>
              <a:rPr lang="en-US" sz="1100">
                <a:latin typeface="Calibri"/>
                <a:ea typeface="Calibri"/>
                <a:cs typeface="Calibri"/>
                <a:sym typeface="Calibri"/>
              </a:rPr>
              <a:t>Design a basic VPC architecture</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Indicate the steps to build a VPC</a:t>
            </a:r>
            <a:endParaRPr/>
          </a:p>
          <a:p>
            <a:pPr indent="-171450" lvl="0" marL="171450" marR="0" rtl="0" algn="l">
              <a:lnSpc>
                <a:spcPct val="100000"/>
              </a:lnSpc>
              <a:spcBef>
                <a:spcPts val="0"/>
              </a:spcBef>
              <a:spcAft>
                <a:spcPts val="0"/>
              </a:spcAft>
              <a:buClr>
                <a:schemeClr val="dk1"/>
              </a:buClr>
              <a:buSzPts val="1100"/>
              <a:buFont typeface="Arial"/>
              <a:buChar char="•"/>
            </a:pPr>
            <a:r>
              <a:rPr lang="en-US" sz="1100">
                <a:latin typeface="Calibri"/>
                <a:ea typeface="Calibri"/>
                <a:cs typeface="Calibri"/>
                <a:sym typeface="Calibri"/>
              </a:rPr>
              <a:t>Identify security groups</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Create your own VPC and add additional components to it to produce a customized network</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Identify the fundamentals of Amazon Route 53</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Recognize the benefits of Amazon CloudFront</a:t>
            </a: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3" name="Google Shape;95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Now that you know how to design a VPC, watch </a:t>
            </a:r>
            <a:r>
              <a:rPr lang="en-US" sz="1100" u="sng">
                <a:solidFill>
                  <a:schemeClr val="hlink"/>
                </a:solidFill>
                <a:hlinkClick r:id="rId2"/>
              </a:rPr>
              <a:t>this demonstration</a:t>
            </a:r>
            <a:r>
              <a:rPr lang="en-US" sz="1100">
                <a:solidFill>
                  <a:schemeClr val="dk1"/>
                </a:solidFill>
              </a:rPr>
              <a:t> to learn how to use the VPC Wizard to set up a VPC with public and private subnets.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latin typeface="Calibri"/>
                <a:ea typeface="Calibri"/>
                <a:cs typeface="Calibri"/>
                <a:sym typeface="Calibri"/>
              </a:rPr>
              <a:t>Some key takeaways from this section of the module include:</a:t>
            </a:r>
            <a:endParaRPr sz="1100">
              <a:solidFill>
                <a:srgbClr val="000000"/>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t>There are several VPC networking options, which include:</a:t>
            </a:r>
            <a:endParaRPr/>
          </a:p>
          <a:p>
            <a:pPr indent="-171450" lvl="1" marL="628650" rtl="0" algn="l">
              <a:spcBef>
                <a:spcPts val="0"/>
              </a:spcBef>
              <a:spcAft>
                <a:spcPts val="0"/>
              </a:spcAft>
              <a:buClr>
                <a:schemeClr val="dk1"/>
              </a:buClr>
              <a:buSzPts val="1100"/>
              <a:buFont typeface="Arial"/>
              <a:buChar char="•"/>
            </a:pPr>
            <a:r>
              <a:rPr lang="en-US" sz="1100"/>
              <a:t>Internet gateway: Connects your VPC to the internet</a:t>
            </a:r>
            <a:endParaRPr/>
          </a:p>
          <a:p>
            <a:pPr indent="-171450" lvl="1" marL="628650" rtl="0" algn="l">
              <a:spcBef>
                <a:spcPts val="0"/>
              </a:spcBef>
              <a:spcAft>
                <a:spcPts val="0"/>
              </a:spcAft>
              <a:buClr>
                <a:schemeClr val="dk1"/>
              </a:buClr>
              <a:buSzPts val="1100"/>
              <a:buFont typeface="Arial"/>
              <a:buChar char="•"/>
            </a:pPr>
            <a:r>
              <a:rPr lang="en-US" sz="1100"/>
              <a:t>NAT gateway: Enables instances in a private subnet to connect to the internet</a:t>
            </a:r>
            <a:endParaRPr/>
          </a:p>
          <a:p>
            <a:pPr indent="-171450" lvl="1" marL="628650" marR="0" rtl="0" algn="l">
              <a:lnSpc>
                <a:spcPct val="100000"/>
              </a:lnSpc>
              <a:spcBef>
                <a:spcPts val="0"/>
              </a:spcBef>
              <a:spcAft>
                <a:spcPts val="0"/>
              </a:spcAft>
              <a:buClr>
                <a:schemeClr val="dk1"/>
              </a:buClr>
              <a:buSzPts val="1100"/>
              <a:buFont typeface="Arial"/>
              <a:buChar char="•"/>
            </a:pPr>
            <a:r>
              <a:rPr lang="en-US" sz="1100"/>
              <a:t>VPC endpoint: Connects your VPC to supported AWS services</a:t>
            </a:r>
            <a:endParaRPr/>
          </a:p>
          <a:p>
            <a:pPr indent="-171450" lvl="1" marL="628650" marR="0" rtl="0" algn="l">
              <a:lnSpc>
                <a:spcPct val="100000"/>
              </a:lnSpc>
              <a:spcBef>
                <a:spcPts val="0"/>
              </a:spcBef>
              <a:spcAft>
                <a:spcPts val="0"/>
              </a:spcAft>
              <a:buClr>
                <a:schemeClr val="dk1"/>
              </a:buClr>
              <a:buSzPts val="1100"/>
              <a:buFont typeface="Arial"/>
              <a:buChar char="•"/>
            </a:pPr>
            <a:r>
              <a:rPr lang="en-US" sz="1100"/>
              <a:t>VPC peering: Connects your VPC to other VPCs</a:t>
            </a:r>
            <a:endParaRPr/>
          </a:p>
          <a:p>
            <a:pPr indent="-171450" lvl="1" marL="628650" marR="0" rtl="0" algn="l">
              <a:lnSpc>
                <a:spcPct val="100000"/>
              </a:lnSpc>
              <a:spcBef>
                <a:spcPts val="0"/>
              </a:spcBef>
              <a:spcAft>
                <a:spcPts val="0"/>
              </a:spcAft>
              <a:buClr>
                <a:schemeClr val="dk1"/>
              </a:buClr>
              <a:buSzPts val="1100"/>
              <a:buFont typeface="Arial"/>
              <a:buChar char="•"/>
            </a:pPr>
            <a:r>
              <a:rPr lang="en-US" sz="1100"/>
              <a:t>VPC sharing: Allows multiple AWS accounts to create their application resources into shared, centrally-managed Amazon VPCs</a:t>
            </a:r>
            <a:endParaRPr/>
          </a:p>
          <a:p>
            <a:pPr indent="-171450" lvl="1" marL="628650" rtl="0" algn="l">
              <a:spcBef>
                <a:spcPts val="0"/>
              </a:spcBef>
              <a:spcAft>
                <a:spcPts val="0"/>
              </a:spcAft>
              <a:buClr>
                <a:schemeClr val="dk1"/>
              </a:buClr>
              <a:buSzPts val="1100"/>
              <a:buFont typeface="Arial"/>
              <a:buChar char="•"/>
            </a:pPr>
            <a:r>
              <a:rPr lang="en-US" sz="1100"/>
              <a:t>AWS Site-to-Site VPN: Connects your VPC to remote networks</a:t>
            </a:r>
            <a:endParaRPr/>
          </a:p>
          <a:p>
            <a:pPr indent="-171450" lvl="1" marL="628650" rtl="0" algn="l">
              <a:spcBef>
                <a:spcPts val="0"/>
              </a:spcBef>
              <a:spcAft>
                <a:spcPts val="0"/>
              </a:spcAft>
              <a:buClr>
                <a:schemeClr val="dk1"/>
              </a:buClr>
              <a:buSzPts val="1100"/>
              <a:buFont typeface="Arial"/>
              <a:buChar char="•"/>
            </a:pPr>
            <a:r>
              <a:rPr lang="en-US" sz="1100"/>
              <a:t>AWS Direct Connect: Connects your VPC to a remote network by using a dedicated network connection</a:t>
            </a:r>
            <a:endParaRPr/>
          </a:p>
          <a:p>
            <a:pPr indent="-171450" lvl="1" marL="628650" rtl="0" algn="l">
              <a:spcBef>
                <a:spcPts val="0"/>
              </a:spcBef>
              <a:spcAft>
                <a:spcPts val="0"/>
              </a:spcAft>
              <a:buClr>
                <a:schemeClr val="dk1"/>
              </a:buClr>
              <a:buSzPts val="1100"/>
              <a:buFont typeface="Arial"/>
              <a:buChar char="•"/>
            </a:pPr>
            <a:r>
              <a:rPr lang="en-US" sz="1100"/>
              <a:t>AWS Transit Gateway: A hub-and-spoke connection alternative to VPC peering</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You can use the VPC Wizard to implement your design.</a:t>
            </a:r>
            <a:endParaRPr/>
          </a:p>
          <a:p>
            <a:pPr indent="-101600" lvl="0" marL="171450" rtl="0" algn="l">
              <a:spcBef>
                <a:spcPts val="0"/>
              </a:spcBef>
              <a:spcAft>
                <a:spcPts val="0"/>
              </a:spcAft>
              <a:buClr>
                <a:schemeClr val="dk1"/>
              </a:buClr>
              <a:buSzPts val="1100"/>
              <a:buFont typeface="Arial"/>
              <a:buNone/>
            </a:pPr>
            <a:r>
              <a:t/>
            </a:r>
            <a:endParaRPr sz="1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Section 4: VPC security</a:t>
            </a:r>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You can build security into your VPC architecture in several ways so that you</a:t>
            </a:r>
            <a:r>
              <a:rPr lang="en-US" sz="1100"/>
              <a:t> have complete control over both incoming and outgoing traffic. </a:t>
            </a:r>
            <a:r>
              <a:rPr lang="en-US" sz="1100">
                <a:solidFill>
                  <a:schemeClr val="dk1"/>
                </a:solidFill>
                <a:latin typeface="Calibri"/>
                <a:ea typeface="Calibri"/>
                <a:cs typeface="Calibri"/>
                <a:sym typeface="Calibri"/>
              </a:rPr>
              <a:t>In this section, you learn about two Amazon VPC firewall options that you can use to secure your VPC: security groups and network access control lists (network ACLs).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 </a:t>
            </a:r>
            <a:r>
              <a:rPr i="1" lang="en-US" sz="1100"/>
              <a:t>security group</a:t>
            </a:r>
            <a:r>
              <a:rPr lang="en-US" sz="1100"/>
              <a:t> acts as a virtual firewall for your instance, and it controls inbound and outbound traffic. Security groups act at the instance level, not the subnet level. Therefore, each instance in a subnet in your VPC can be assigned to a different set of security groups.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At the most basic level, a security group is a way for you to filter traffic to your instances.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Security groups have </a:t>
            </a:r>
            <a:r>
              <a:rPr i="1" lang="en-US" sz="1100"/>
              <a:t>rules</a:t>
            </a:r>
            <a:r>
              <a:rPr lang="en-US" sz="1100"/>
              <a:t> that control the inbound and outbound traffic. When you create a security group, it has no inbound rules. Therefore, </a:t>
            </a:r>
            <a:r>
              <a:rPr i="1" lang="en-US" sz="1100"/>
              <a:t>no inbound traffic that originates from another host to your instance is allowed </a:t>
            </a:r>
            <a:r>
              <a:rPr lang="en-US" sz="1100"/>
              <a:t>until you add inbound rules to the security group. By default, a security group includes an outbound rule that </a:t>
            </a:r>
            <a:r>
              <a:rPr i="1" lang="en-US" sz="1100"/>
              <a:t>allows all outbound traffic</a:t>
            </a:r>
            <a:r>
              <a:rPr lang="en-US" sz="1100"/>
              <a:t>. You can remove the rule and add outbound rules that allow specific outbound traffic only. If your security group has no outbound rules, no outbound traffic that originates from your instance is allowed.</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Security groups are </a:t>
            </a:r>
            <a:r>
              <a:rPr i="1" lang="en-US" sz="1100"/>
              <a:t>stateful</a:t>
            </a:r>
            <a:r>
              <a:rPr lang="en-US" sz="1100"/>
              <a:t>, which means that state information is kept even after a request is processed. Thus, if you send a request from your instance, the response traffic for that request is allowed to flow in regardless of inbound security group rules. Responses to allowed inbound traffic are allowed to flow out, regardless of outbound rules.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When you create a custom security group, you can specify allow rules, but not deny rules. All rules are evaluated before the decision to allow traffic.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 </a:t>
            </a:r>
            <a:r>
              <a:rPr b="0" i="1" lang="en-US" sz="1100"/>
              <a:t>network access control list (network ACL)</a:t>
            </a:r>
            <a:r>
              <a:rPr b="1" lang="en-US" sz="1100"/>
              <a:t> </a:t>
            </a:r>
            <a:r>
              <a:rPr lang="en-US" sz="1100"/>
              <a:t>is an optional layer of security for your Amazon VPC. It acts as a firewall for controlling traffic in and out of one or more subnets. To add another layer of security to your VPC, you can set up network ACLs with rules that are similar to your security groups.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Each subnet in your VPC must be associated with a network ACL. If you don't explicitly associate a subnet with a network ACL, the subnet is automatically associated with the default network ACL. You can associate a network ACL with multiple subnets; however, a subnet can be associated with only one network ACL at a time. When you associate a network ACL with a subnet, the previous association is removed.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A network ACL has separate inbound and outbound rules, and each rule can either allow or deny traffic. Your VPC automatically comes with a modifiable default network ACL. By default, it allows all inbound and outbound IPv4 traffic and, if applicable, IPv6 traffic. The table shows a default network ACL.</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Network ACLs are </a:t>
            </a:r>
            <a:r>
              <a:rPr i="1" lang="en-US" sz="1100"/>
              <a:t>stateless</a:t>
            </a:r>
            <a:r>
              <a:rPr lang="en-US" sz="1100"/>
              <a:t>, which means that no information about a request is maintained after a request is processed.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7" name="Google Shape;106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You can create a custom network ACL and associate it with a subnet. By default, each custom network ACL denies all inbound and outbound traffic until you add rules.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A network ACL contains a numbered list of rules that are evaluated in order, starting with the lowest numbered rule. The purpose is to determine whether traffic is allowed in or out of any subnet that is associated with the network ACL. The highest number that you can use for a rule is 32,766. AWS recommends that you create rules in increments (for example, increments of 10 or 100) so that you can insert new rules where you need them later.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For more information about network ACLs, see </a:t>
            </a:r>
            <a:r>
              <a:rPr lang="en-US" sz="1100" u="sng">
                <a:solidFill>
                  <a:schemeClr val="hlink"/>
                </a:solidFill>
                <a:hlinkClick r:id="rId2"/>
              </a:rPr>
              <a:t>Network ACLs</a:t>
            </a:r>
            <a:r>
              <a:rPr lang="en-US" sz="1100"/>
              <a:t> in the AWS Documentation.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sz="1100"/>
              <a:t>Here is a summary of the differences between security groups and network ACLs:</a:t>
            </a:r>
            <a:endParaRPr/>
          </a:p>
          <a:p>
            <a:pPr indent="-228600" lvl="0" marL="228600" rtl="0" algn="l">
              <a:spcBef>
                <a:spcPts val="600"/>
              </a:spcBef>
              <a:spcAft>
                <a:spcPts val="0"/>
              </a:spcAft>
              <a:buClr>
                <a:schemeClr val="dk1"/>
              </a:buClr>
              <a:buSzPts val="1100"/>
              <a:buFont typeface="Arial"/>
              <a:buChar char="•"/>
            </a:pPr>
            <a:r>
              <a:rPr b="0" lang="en-US" sz="1100"/>
              <a:t>Security groups</a:t>
            </a:r>
            <a:r>
              <a:rPr b="1" lang="en-US" sz="1100"/>
              <a:t> </a:t>
            </a:r>
            <a:r>
              <a:rPr lang="en-US" sz="1100"/>
              <a:t>act at the instance level, but </a:t>
            </a:r>
            <a:r>
              <a:rPr b="0" lang="en-US" sz="1100"/>
              <a:t>network </a:t>
            </a:r>
            <a:r>
              <a:rPr lang="en-US" sz="1100"/>
              <a:t>ACLs act at the subnet level.</a:t>
            </a:r>
            <a:endParaRPr/>
          </a:p>
          <a:p>
            <a:pPr indent="-228600" lvl="0" marL="228600" rtl="0" algn="l">
              <a:spcBef>
                <a:spcPts val="600"/>
              </a:spcBef>
              <a:spcAft>
                <a:spcPts val="0"/>
              </a:spcAft>
              <a:buClr>
                <a:schemeClr val="dk1"/>
              </a:buClr>
              <a:buSzPts val="1100"/>
              <a:buFont typeface="Arial"/>
              <a:buChar char="•"/>
            </a:pPr>
            <a:r>
              <a:rPr lang="en-US" sz="1100"/>
              <a:t>Security groups support allow rules only, but </a:t>
            </a:r>
            <a:r>
              <a:rPr b="0" lang="en-US" sz="1100"/>
              <a:t>network </a:t>
            </a:r>
            <a:r>
              <a:rPr lang="en-US" sz="1100"/>
              <a:t>ACLs support both allow and deny rules.</a:t>
            </a:r>
            <a:endParaRPr/>
          </a:p>
          <a:p>
            <a:pPr indent="-228600" lvl="0" marL="228600" rtl="0" algn="l">
              <a:spcBef>
                <a:spcPts val="600"/>
              </a:spcBef>
              <a:spcAft>
                <a:spcPts val="0"/>
              </a:spcAft>
              <a:buClr>
                <a:schemeClr val="dk1"/>
              </a:buClr>
              <a:buSzPts val="1100"/>
              <a:buFont typeface="Arial"/>
              <a:buChar char="•"/>
            </a:pPr>
            <a:r>
              <a:rPr lang="en-US" sz="1100"/>
              <a:t>Security groups are stateful, but </a:t>
            </a:r>
            <a:r>
              <a:rPr b="0" lang="en-US" sz="1100"/>
              <a:t>network </a:t>
            </a:r>
            <a:r>
              <a:rPr lang="en-US" sz="1100"/>
              <a:t>ACLs are stateless.</a:t>
            </a:r>
            <a:endParaRPr/>
          </a:p>
          <a:p>
            <a:pPr indent="-228600" lvl="0" marL="228600" rtl="0" algn="l">
              <a:spcBef>
                <a:spcPts val="600"/>
              </a:spcBef>
              <a:spcAft>
                <a:spcPts val="0"/>
              </a:spcAft>
              <a:buClr>
                <a:schemeClr val="dk1"/>
              </a:buClr>
              <a:buSzPts val="1100"/>
              <a:buFont typeface="Arial"/>
              <a:buChar char="•"/>
            </a:pPr>
            <a:r>
              <a:rPr lang="en-US" sz="1100"/>
              <a:t>For security groups, all rules are evaluated before the decision is made to allow traffic. For </a:t>
            </a:r>
            <a:r>
              <a:rPr b="0" lang="en-US" sz="1100"/>
              <a:t>network </a:t>
            </a:r>
            <a:r>
              <a:rPr lang="en-US" sz="1100"/>
              <a:t>ACLs, rules are evaluated in number order before the decision is made to allow traffic.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Section 1: Networking basics</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In this section, you will review a few basic networking concepts that provide the necessary foundation to your understanding of the AWS networking service, </a:t>
            </a:r>
            <a:r>
              <a:rPr i="0" lang="en-US" sz="1100"/>
              <a:t>Amazon Virtual Private Cloud (Amazon VPC)</a:t>
            </a:r>
            <a:r>
              <a:rPr lang="en-US" sz="1100"/>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Now, it’s your turn! In this scenario, you are a small business owner with a website that is hosted on an Amazon Elastic Compute Cloud (Amazon EC2) instance. You have customer data that is stored on a backend database that you want to keep private. </a:t>
            </a:r>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See if you can design a VPC that meets the following requirements:</a:t>
            </a:r>
            <a:endParaRPr/>
          </a:p>
          <a:p>
            <a:pPr indent="-171450" lvl="0" marL="171450" rtl="0" algn="l">
              <a:spcBef>
                <a:spcPts val="0"/>
              </a:spcBef>
              <a:spcAft>
                <a:spcPts val="0"/>
              </a:spcAft>
              <a:buClr>
                <a:schemeClr val="dk1"/>
              </a:buClr>
              <a:buSzPts val="1100"/>
              <a:buFont typeface="Arial"/>
              <a:buChar char="•"/>
            </a:pPr>
            <a:r>
              <a:rPr lang="en-US" sz="1100"/>
              <a:t>Your web server and database server must be in separate subnets.</a:t>
            </a:r>
            <a:endParaRPr/>
          </a:p>
          <a:p>
            <a:pPr indent="-171450" lvl="0" marL="171450" rtl="0" algn="l">
              <a:spcBef>
                <a:spcPts val="0"/>
              </a:spcBef>
              <a:spcAft>
                <a:spcPts val="0"/>
              </a:spcAft>
              <a:buClr>
                <a:schemeClr val="dk1"/>
              </a:buClr>
              <a:buSzPts val="1100"/>
              <a:buFont typeface="Arial"/>
              <a:buChar char="•"/>
            </a:pPr>
            <a:r>
              <a:rPr lang="en-US" sz="1100"/>
              <a:t>The first address of your network must be 10.0.0.0. Each subnet must have 256 IPv4 addresses.</a:t>
            </a:r>
            <a:endParaRPr/>
          </a:p>
          <a:p>
            <a:pPr indent="-171450" lvl="0" marL="171450" rtl="0" algn="l">
              <a:spcBef>
                <a:spcPts val="0"/>
              </a:spcBef>
              <a:spcAft>
                <a:spcPts val="0"/>
              </a:spcAft>
              <a:buClr>
                <a:schemeClr val="dk1"/>
              </a:buClr>
              <a:buSzPts val="1100"/>
              <a:buFont typeface="Arial"/>
              <a:buChar char="•"/>
            </a:pPr>
            <a:r>
              <a:rPr lang="en-US" sz="1100"/>
              <a:t>Your customers must always be able to access your web server.</a:t>
            </a:r>
            <a:endParaRPr/>
          </a:p>
          <a:p>
            <a:pPr indent="-171450" lvl="0" marL="171450" rtl="0" algn="l">
              <a:spcBef>
                <a:spcPts val="0"/>
              </a:spcBef>
              <a:spcAft>
                <a:spcPts val="0"/>
              </a:spcAft>
              <a:buClr>
                <a:schemeClr val="dk1"/>
              </a:buClr>
              <a:buSzPts val="1100"/>
              <a:buFont typeface="Arial"/>
              <a:buChar char="•"/>
            </a:pPr>
            <a:r>
              <a:rPr lang="en-US" sz="1100"/>
              <a:t>Your database server must be able to access the internet to make patch updates.</a:t>
            </a:r>
            <a:endParaRPr/>
          </a:p>
          <a:p>
            <a:pPr indent="-171450" lvl="0" marL="171450" rtl="0" algn="l">
              <a:spcBef>
                <a:spcPts val="0"/>
              </a:spcBef>
              <a:spcAft>
                <a:spcPts val="0"/>
              </a:spcAft>
              <a:buClr>
                <a:schemeClr val="dk1"/>
              </a:buClr>
              <a:buSzPts val="1100"/>
              <a:buFont typeface="Arial"/>
              <a:buChar char="•"/>
            </a:pPr>
            <a:r>
              <a:rPr lang="en-US" sz="1100"/>
              <a:t>Your architecture must be highly available and use at least one custom firewall layer.</a:t>
            </a:r>
            <a:endParaRPr sz="11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latin typeface="Calibri"/>
                <a:ea typeface="Calibri"/>
                <a:cs typeface="Calibri"/>
                <a:sym typeface="Calibri"/>
              </a:rPr>
              <a:t>The key takeaways from this section of the module are:</a:t>
            </a:r>
            <a:endParaRPr/>
          </a:p>
          <a:p>
            <a:pPr indent="-171450" lvl="0" marL="171450" marR="0" rtl="0" algn="l">
              <a:lnSpc>
                <a:spcPct val="100000"/>
              </a:lnSpc>
              <a:spcBef>
                <a:spcPts val="0"/>
              </a:spcBef>
              <a:spcAft>
                <a:spcPts val="0"/>
              </a:spcAft>
              <a:buClr>
                <a:schemeClr val="dk1"/>
              </a:buClr>
              <a:buSzPts val="1100"/>
              <a:buFont typeface="Arial"/>
              <a:buChar char="•"/>
            </a:pPr>
            <a:r>
              <a:rPr lang="en-US" sz="1100">
                <a:latin typeface="Calibri"/>
                <a:ea typeface="Calibri"/>
                <a:cs typeface="Calibri"/>
                <a:sym typeface="Calibri"/>
              </a:rPr>
              <a:t>Build security into your VPC architecture.</a:t>
            </a:r>
            <a:endParaRPr/>
          </a:p>
          <a:p>
            <a:pPr indent="-171450" lvl="0" marL="171450" marR="0" rtl="0" algn="l">
              <a:lnSpc>
                <a:spcPct val="100000"/>
              </a:lnSpc>
              <a:spcBef>
                <a:spcPts val="0"/>
              </a:spcBef>
              <a:spcAft>
                <a:spcPts val="0"/>
              </a:spcAft>
              <a:buClr>
                <a:schemeClr val="dk1"/>
              </a:buClr>
              <a:buSzPts val="1100"/>
              <a:buFont typeface="Arial"/>
              <a:buChar char="•"/>
            </a:pPr>
            <a:r>
              <a:rPr lang="en-US" sz="1100">
                <a:latin typeface="Calibri"/>
                <a:ea typeface="Calibri"/>
                <a:cs typeface="Calibri"/>
                <a:sym typeface="Calibri"/>
              </a:rPr>
              <a:t>Security groups and network ACLs are firewall options that you can use to secure your VPC.</a:t>
            </a:r>
            <a:endParaRPr sz="11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You will now work on Lab 2: Build Your VPC and Launch a Web Server.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0" rtl="0" algn="l">
              <a:spcBef>
                <a:spcPts val="0"/>
              </a:spcBef>
              <a:spcAft>
                <a:spcPts val="0"/>
              </a:spcAft>
              <a:buClr>
                <a:schemeClr val="dk1"/>
              </a:buClr>
              <a:buSzPts val="1100"/>
              <a:buFont typeface="Calibri"/>
              <a:buNone/>
            </a:pPr>
            <a:r>
              <a:rPr lang="en-US" sz="1100">
                <a:latin typeface="Calibri"/>
                <a:ea typeface="Calibri"/>
                <a:cs typeface="Calibri"/>
                <a:sym typeface="Calibri"/>
              </a:rPr>
              <a:t>In this lab, you use Amazon VPC to create your own VPC and add some components to produce a customized network. You also create a security group for your VPC, and then create an EC2 instance and configure it to run a web server and to use the security group. You then launch the EC2 instance into the VPC.</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 this lab, you complete these tasks:</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Create a VPC.</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Create additional subnets.</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Create a VPC security group.</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Launch a web server instance.</a:t>
            </a:r>
            <a:endParaRPr sz="11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This architecture diagram depicts what you create in the lab.</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0" name="Google Shape;117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It is now time to start the lab. It should take you approximately 30 minutes to complete the lab.</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3" name="Google Shape;118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 this lab, you: </a:t>
            </a:r>
            <a:endParaRPr/>
          </a:p>
          <a:p>
            <a:pPr indent="-171450" lvl="0" marL="171450" rtl="0" algn="l">
              <a:spcBef>
                <a:spcPts val="0"/>
              </a:spcBef>
              <a:spcAft>
                <a:spcPts val="0"/>
              </a:spcAft>
              <a:buClr>
                <a:schemeClr val="dk1"/>
              </a:buClr>
              <a:buSzPts val="1100"/>
              <a:buFont typeface="Arial"/>
              <a:buChar char="•"/>
            </a:pPr>
            <a:r>
              <a:rPr lang="en-US" sz="1100"/>
              <a:t>Created an Amazon VPC.</a:t>
            </a:r>
            <a:endParaRPr/>
          </a:p>
          <a:p>
            <a:pPr indent="-171450" lvl="0" marL="171450" rtl="0" algn="l">
              <a:spcBef>
                <a:spcPts val="0"/>
              </a:spcBef>
              <a:spcAft>
                <a:spcPts val="0"/>
              </a:spcAft>
              <a:buClr>
                <a:schemeClr val="dk1"/>
              </a:buClr>
              <a:buSzPts val="1100"/>
              <a:buFont typeface="Arial"/>
              <a:buChar char="•"/>
            </a:pPr>
            <a:r>
              <a:rPr lang="en-US" sz="1100"/>
              <a:t>Created additional subnets.</a:t>
            </a:r>
            <a:endParaRPr/>
          </a:p>
          <a:p>
            <a:pPr indent="-171450" lvl="0" marL="171450" rtl="0" algn="l">
              <a:spcBef>
                <a:spcPts val="0"/>
              </a:spcBef>
              <a:spcAft>
                <a:spcPts val="0"/>
              </a:spcAft>
              <a:buClr>
                <a:schemeClr val="dk1"/>
              </a:buClr>
              <a:buSzPts val="1100"/>
              <a:buFont typeface="Arial"/>
              <a:buChar char="•"/>
            </a:pPr>
            <a:r>
              <a:rPr lang="en-US" sz="1100"/>
              <a:t>Created an Amazon VPC security group. </a:t>
            </a:r>
            <a:endParaRPr/>
          </a:p>
          <a:p>
            <a:pPr indent="-171450" lvl="0" marL="171450" rtl="0" algn="l">
              <a:spcBef>
                <a:spcPts val="0"/>
              </a:spcBef>
              <a:spcAft>
                <a:spcPts val="0"/>
              </a:spcAft>
              <a:buClr>
                <a:schemeClr val="dk1"/>
              </a:buClr>
              <a:buSzPts val="1100"/>
              <a:buFont typeface="Arial"/>
              <a:buChar char="•"/>
            </a:pPr>
            <a:r>
              <a:rPr lang="en-US" sz="1100"/>
              <a:t>Launched a web server instance on Amazon EC2.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1" name="Google Shape;119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Section 5: Amazon Route 53</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8" name="Google Shape;1198;p49:notes"/>
          <p:cNvSpPr txBox="1"/>
          <p:nvPr>
            <p:ph idx="1" type="body"/>
          </p:nvPr>
        </p:nvSpPr>
        <p:spPr>
          <a:xfrm>
            <a:off x="685800" y="4400549"/>
            <a:ext cx="5486400" cy="390742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Amazon Route 53 is a highly available and scalable cloud </a:t>
            </a:r>
            <a:r>
              <a:rPr lang="en-US" sz="1100" u="sng">
                <a:solidFill>
                  <a:schemeClr val="hlink"/>
                </a:solidFill>
                <a:latin typeface="Calibri"/>
                <a:ea typeface="Calibri"/>
                <a:cs typeface="Calibri"/>
                <a:sym typeface="Calibri"/>
                <a:hlinkClick r:id="rId2"/>
              </a:rPr>
              <a:t>Domain Name System (DNS)</a:t>
            </a:r>
            <a:r>
              <a:rPr lang="en-US" sz="1100">
                <a:solidFill>
                  <a:schemeClr val="dk1"/>
                </a:solidFill>
                <a:latin typeface="Calibri"/>
                <a:ea typeface="Calibri"/>
                <a:cs typeface="Calibri"/>
                <a:sym typeface="Calibri"/>
              </a:rPr>
              <a:t> web service. It is designed to give developers and businesses a reliable and cost-effective way to route users to internet applications by translating names (like </a:t>
            </a:r>
            <a:r>
              <a:rPr i="1" lang="en-US" sz="1100">
                <a:solidFill>
                  <a:schemeClr val="dk1"/>
                </a:solidFill>
                <a:latin typeface="Calibri"/>
                <a:ea typeface="Calibri"/>
                <a:cs typeface="Calibri"/>
                <a:sym typeface="Calibri"/>
              </a:rPr>
              <a:t>www.example.com</a:t>
            </a:r>
            <a:r>
              <a:rPr lang="en-US" sz="1100">
                <a:solidFill>
                  <a:schemeClr val="dk1"/>
                </a:solidFill>
                <a:latin typeface="Calibri"/>
                <a:ea typeface="Calibri"/>
                <a:cs typeface="Calibri"/>
                <a:sym typeface="Calibri"/>
              </a:rPr>
              <a:t>) into the numeric IP addresses (like </a:t>
            </a:r>
            <a:r>
              <a:rPr i="1" lang="en-US" sz="1100">
                <a:solidFill>
                  <a:schemeClr val="dk1"/>
                </a:solidFill>
                <a:latin typeface="Calibri"/>
                <a:ea typeface="Calibri"/>
                <a:cs typeface="Calibri"/>
                <a:sym typeface="Calibri"/>
              </a:rPr>
              <a:t>192.0.2.1</a:t>
            </a:r>
            <a:r>
              <a:rPr lang="en-US" sz="1100">
                <a:solidFill>
                  <a:schemeClr val="dk1"/>
                </a:solidFill>
                <a:latin typeface="Calibri"/>
                <a:ea typeface="Calibri"/>
                <a:cs typeface="Calibri"/>
                <a:sym typeface="Calibri"/>
              </a:rPr>
              <a:t>) that computers use to connect to each other. In addition, Amazon Route 53 is fully compliant with IPv6.</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Amazon Route 53 effectively connects user requests to infrastructure running in AWS—such as Amazon EC2 instances, Elastic Load Balancing load balancers, or Amazon S3 buckets—and can also be used to route users to infrastructure that is outside of AWS.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You can use Amazon Route 53 to configure DNS health checks so you that can route traffic to healthy endpoints or independently monitor the health of your application and its endpoints.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Amazon Route 53 traffic flow helps you manage traffic globally through several routing types, which can be combined with DNS failover to enable various low-latency, fault-tolerant architectures. You can use Amazon Route 53 traffic flow’s simple visual editor to manage how your users are routed to your application’s endpoints—whether in a single AWS Region or distributed around the globe. </a:t>
            </a: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Amazon Route 53 also offers Domain Name Registration—you can purchase and manage domain names (like </a:t>
            </a:r>
            <a:r>
              <a:rPr i="1" lang="en-US" sz="1100">
                <a:solidFill>
                  <a:schemeClr val="dk1"/>
                </a:solidFill>
                <a:latin typeface="Calibri"/>
                <a:ea typeface="Calibri"/>
                <a:cs typeface="Calibri"/>
                <a:sym typeface="Calibri"/>
              </a:rPr>
              <a:t>example.com</a:t>
            </a:r>
            <a:r>
              <a:rPr lang="en-US" sz="1100">
                <a:solidFill>
                  <a:schemeClr val="dk1"/>
                </a:solidFill>
                <a:latin typeface="Calibri"/>
                <a:ea typeface="Calibri"/>
                <a:cs typeface="Calibri"/>
                <a:sym typeface="Calibri"/>
              </a:rPr>
              <a:t>), and Amazon Route 53 will automatically configure DNS settings for your domains.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A computer </a:t>
            </a:r>
            <a:r>
              <a:rPr i="1" lang="en-US" sz="1100"/>
              <a:t>network</a:t>
            </a:r>
            <a:r>
              <a:rPr lang="en-US" sz="1100"/>
              <a:t> is two or more client machines that are connected together to share resources. A network can be logically partitioned into </a:t>
            </a:r>
            <a:r>
              <a:rPr i="1" lang="en-US" sz="1100"/>
              <a:t>subnets</a:t>
            </a:r>
            <a:r>
              <a:rPr lang="en-US" sz="1100"/>
              <a:t>. Networking requires a networking device (such as a router or switch) to connect all the clients together and enable communication between them.</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8" name="Google Shape;120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Here is the basic pattern that Amazon Route 53 follows when a user initiates a DNS request. The DNS resolver checks with your domain in Route 53, gets the IP address, and returns it to the user.</a:t>
            </a:r>
            <a:endParaRPr sz="1100">
              <a:solidFill>
                <a:schemeClr val="dk1"/>
              </a:solidFill>
            </a:endParaRPr>
          </a:p>
          <a:p>
            <a:pPr indent="0" lvl="0" marL="0" rtl="0" algn="l">
              <a:spcBef>
                <a:spcPts val="0"/>
              </a:spcBef>
              <a:spcAft>
                <a:spcPts val="0"/>
              </a:spcAft>
              <a:buNone/>
            </a:pPr>
            <a:r>
              <a:t/>
            </a:r>
            <a:endParaRPr sz="11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0" name="Google Shape;1230;p51:notes"/>
          <p:cNvSpPr txBox="1"/>
          <p:nvPr>
            <p:ph idx="1" type="body"/>
          </p:nvPr>
        </p:nvSpPr>
        <p:spPr>
          <a:xfrm>
            <a:off x="685800" y="4560572"/>
            <a:ext cx="5486401" cy="329020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i="0" lang="en-US" sz="1100"/>
              <a:t>Amazon Route 53 supports several types of routing policies, which determine how Amazon Route 53 responds to queries:</a:t>
            </a:r>
            <a:endParaRPr/>
          </a:p>
          <a:p>
            <a:pPr indent="-171450" lvl="0" marL="171450" rtl="0" algn="l">
              <a:spcBef>
                <a:spcPts val="0"/>
              </a:spcBef>
              <a:spcAft>
                <a:spcPts val="0"/>
              </a:spcAft>
              <a:buClr>
                <a:schemeClr val="dk1"/>
              </a:buClr>
              <a:buSzPts val="1100"/>
              <a:buFont typeface="Arial"/>
              <a:buChar char="•"/>
            </a:pPr>
            <a:r>
              <a:rPr i="1" lang="en-US" sz="1100"/>
              <a:t>Simple routing (round robin)</a:t>
            </a:r>
            <a:r>
              <a:rPr i="0" lang="en-US" sz="1100"/>
              <a:t> – Use for</a:t>
            </a:r>
            <a:r>
              <a:rPr lang="en-US" sz="1100"/>
              <a:t> a single resource that performs a given function for your domain (such as a web server that serves content for the example.com website).</a:t>
            </a:r>
            <a:endParaRPr/>
          </a:p>
          <a:p>
            <a:pPr indent="-171450" lvl="0" marL="171450" rtl="0" algn="l">
              <a:spcBef>
                <a:spcPts val="0"/>
              </a:spcBef>
              <a:spcAft>
                <a:spcPts val="0"/>
              </a:spcAft>
              <a:buClr>
                <a:schemeClr val="dk1"/>
              </a:buClr>
              <a:buSzPts val="1100"/>
              <a:buFont typeface="Arial"/>
              <a:buChar char="•"/>
            </a:pPr>
            <a:r>
              <a:rPr i="1" lang="en-US" sz="1100"/>
              <a:t>Weighted round robin routing – </a:t>
            </a:r>
            <a:r>
              <a:rPr lang="en-US" sz="1100"/>
              <a:t>Use to route traffic to multiple resources in proportions that you specify. Enables you to assign weights to resource record sets to specify the frequency with which different responses are served. You might want to use this capability to do A/B testing, which is when you send a small portion of traffic to a server where you made a software change. For instance, suppose you have two record sets that are associated with one DNS name: one with weight 3 and one with weight 1. In this case, 75 percent of the time, Amazon Route 53 will return the record set with weight 3, and 25 percent of the time, Amazon Route 53 will return the record set with weight 1. Weights can be any number between 0 and 255.</a:t>
            </a:r>
            <a:endParaRPr i="0" sz="1100"/>
          </a:p>
          <a:p>
            <a:pPr indent="-171450" lvl="0" marL="171450" rtl="0" algn="l">
              <a:spcBef>
                <a:spcPts val="0"/>
              </a:spcBef>
              <a:spcAft>
                <a:spcPts val="0"/>
              </a:spcAft>
              <a:buClr>
                <a:schemeClr val="dk1"/>
              </a:buClr>
              <a:buSzPts val="1100"/>
              <a:buFont typeface="Arial"/>
              <a:buChar char="•"/>
            </a:pPr>
            <a:r>
              <a:rPr i="1" lang="en-US" sz="1100"/>
              <a:t>Latency routing (LBR) – </a:t>
            </a:r>
            <a:r>
              <a:rPr lang="en-US" sz="1100"/>
              <a:t>Use when you have resources in multiple AWS Regions and you want to route traffic to the Region that provides the best latency. Latency routing works by routing your customers to the AWS endpoint (for example, Amazon EC2 instances, Elastic IP addresses,</a:t>
            </a:r>
            <a:r>
              <a:rPr b="0" i="0" lang="en-US" sz="1100">
                <a:solidFill>
                  <a:schemeClr val="dk1"/>
                </a:solidFill>
              </a:rPr>
              <a:t> </a:t>
            </a:r>
            <a:r>
              <a:rPr lang="en-US" sz="1100"/>
              <a:t>or load balancers) that provides the fastest experience based on actual performance measurements of the different AWS Regions where your application runs. </a:t>
            </a:r>
            <a:endParaRPr/>
          </a:p>
          <a:p>
            <a:pPr indent="-171450" lvl="0" marL="171450" rtl="0" algn="l">
              <a:spcBef>
                <a:spcPts val="0"/>
              </a:spcBef>
              <a:spcAft>
                <a:spcPts val="0"/>
              </a:spcAft>
              <a:buClr>
                <a:schemeClr val="dk1"/>
              </a:buClr>
              <a:buSzPts val="1100"/>
              <a:buFont typeface="Arial"/>
              <a:buChar char="•"/>
            </a:pPr>
            <a:r>
              <a:rPr i="1" lang="en-US" sz="1100"/>
              <a:t>Geolocation routing</a:t>
            </a:r>
            <a:r>
              <a:rPr b="0" i="1" lang="en-US" sz="1100">
                <a:solidFill>
                  <a:schemeClr val="dk1"/>
                </a:solidFill>
              </a:rPr>
              <a:t> – </a:t>
            </a:r>
            <a:r>
              <a:rPr lang="en-US" sz="1100"/>
              <a:t>Use when you want to route traffic based on the location of your users. When you use geolocation routing, you can localize your content and present some or all of your website in the language of your users. You can also use geolocation routing to restrict the distribution of content to only the locations where you have distribution rights. Another possible use is for balancing the load across endpoints in a predictable, easy-to-manage way, so that each user location is consistently routed to the same endpoint. </a:t>
            </a:r>
            <a:endParaRPr/>
          </a:p>
          <a:p>
            <a:pPr indent="-171450" lvl="0" marL="171450" rtl="0" algn="l">
              <a:spcBef>
                <a:spcPts val="0"/>
              </a:spcBef>
              <a:spcAft>
                <a:spcPts val="0"/>
              </a:spcAft>
              <a:buClr>
                <a:schemeClr val="dk1"/>
              </a:buClr>
              <a:buSzPts val="1100"/>
              <a:buFont typeface="Arial"/>
              <a:buChar char="•"/>
            </a:pPr>
            <a:r>
              <a:rPr i="1" lang="en-US" sz="1100"/>
              <a:t>Geoproximity routing</a:t>
            </a:r>
            <a:r>
              <a:rPr i="0" lang="en-US" sz="1100"/>
              <a:t> –</a:t>
            </a:r>
            <a:r>
              <a:rPr lang="en-US" sz="1100"/>
              <a:t> Use when you want to route traffic based on the location of your resources and, optionally, shift traffic from resources in one location to resources in another. </a:t>
            </a:r>
            <a:endParaRPr i="0" sz="1100"/>
          </a:p>
          <a:p>
            <a:pPr indent="-171450" lvl="0" marL="171450" rtl="0" algn="l">
              <a:spcBef>
                <a:spcPts val="0"/>
              </a:spcBef>
              <a:spcAft>
                <a:spcPts val="0"/>
              </a:spcAft>
              <a:buClr>
                <a:schemeClr val="dk1"/>
              </a:buClr>
              <a:buSzPts val="1100"/>
              <a:buFont typeface="Arial"/>
              <a:buChar char="•"/>
            </a:pPr>
            <a:r>
              <a:rPr i="1" lang="en-US" sz="1100"/>
              <a:t>Failover routing (DNS failover) –</a:t>
            </a:r>
            <a:r>
              <a:rPr lang="en-US" sz="1100"/>
              <a:t> Use when you want to configure active-passive failover. Amazon Route 53 can help detect an outage of your website and redirect your users to alternate locations where your application is operating properly. When you enable this feature, Amazon Route 53 health-checking agents will monitor each location or endpoint of your application to determine its availability. You can take advantage of this feature to increase the availability of your customer-facing application. </a:t>
            </a:r>
            <a:endParaRPr/>
          </a:p>
          <a:p>
            <a:pPr indent="-171450" lvl="0" marL="171450" rtl="0" algn="l">
              <a:spcBef>
                <a:spcPts val="0"/>
              </a:spcBef>
              <a:spcAft>
                <a:spcPts val="0"/>
              </a:spcAft>
              <a:buClr>
                <a:schemeClr val="dk1"/>
              </a:buClr>
              <a:buSzPts val="1100"/>
              <a:buFont typeface="Arial"/>
              <a:buChar char="•"/>
            </a:pPr>
            <a:r>
              <a:rPr i="1" lang="en-US" sz="1100"/>
              <a:t>Multivalue answer routing</a:t>
            </a:r>
            <a:r>
              <a:rPr i="0" lang="en-US" sz="1100"/>
              <a:t> – </a:t>
            </a:r>
            <a:r>
              <a:rPr lang="en-US" sz="1100"/>
              <a:t>Use when you want Route 53 to respond to DNS queries with up to eight healthy records that are selected at random. You can configure Amazon Route 53 to return multiple values—such as IP addresses for your web servers—in response to DNS queries. You can specify multiple values for almost any record, but multivalue answer routing also enables you to check the health of each resource so that Route 53 returns only values for healthy resources. It's not a substitute for a load balancer, but the ability to return multiple health-checkable IP addresses is a way to use DNS to improve availability and load balancing.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8" name="Google Shape;123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Multi-Region deployment is an example use case for Amazon Route 53. With Amazon Route 53, the user is automatically directed to the Elastic Load </a:t>
            </a:r>
            <a:r>
              <a:rPr lang="en-US" sz="1100"/>
              <a:t>Balancing load balancer </a:t>
            </a:r>
            <a:r>
              <a:rPr lang="en-US" sz="1100">
                <a:solidFill>
                  <a:schemeClr val="dk1"/>
                </a:solidFill>
              </a:rPr>
              <a:t>that’s closest to the user.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 benefits of multi-region deployment of Route 53 include:</a:t>
            </a:r>
            <a:endParaRPr/>
          </a:p>
          <a:p>
            <a:pPr indent="-171450" lvl="0" marL="171450" rtl="0" algn="l">
              <a:spcBef>
                <a:spcPts val="0"/>
              </a:spcBef>
              <a:spcAft>
                <a:spcPts val="0"/>
              </a:spcAft>
              <a:buClr>
                <a:schemeClr val="dk1"/>
              </a:buClr>
              <a:buSzPts val="1100"/>
              <a:buFont typeface="Arial"/>
              <a:buChar char="•"/>
            </a:pPr>
            <a:r>
              <a:rPr lang="en-US" sz="1100"/>
              <a:t>Latency-based routing to the Region</a:t>
            </a:r>
            <a:endParaRPr/>
          </a:p>
          <a:p>
            <a:pPr indent="-171450" lvl="0" marL="171450" rtl="0" algn="l">
              <a:spcBef>
                <a:spcPts val="0"/>
              </a:spcBef>
              <a:spcAft>
                <a:spcPts val="0"/>
              </a:spcAft>
              <a:buClr>
                <a:schemeClr val="dk1"/>
              </a:buClr>
              <a:buSzPts val="1100"/>
              <a:buFont typeface="Arial"/>
              <a:buChar char="•"/>
            </a:pPr>
            <a:r>
              <a:rPr lang="en-US" sz="1100"/>
              <a:t>Load balancing routing to the Availability Zone</a:t>
            </a:r>
            <a:endParaRPr/>
          </a:p>
          <a:p>
            <a:pPr indent="0" lvl="0" marL="0" rtl="0" algn="l">
              <a:spcBef>
                <a:spcPts val="0"/>
              </a:spcBef>
              <a:spcAft>
                <a:spcPts val="0"/>
              </a:spcAft>
              <a:buNone/>
            </a:pPr>
            <a:r>
              <a:t/>
            </a:r>
            <a:endParaRPr sz="11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0" name="Google Shape;126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Amazon Route 53 enables you to improve the availability of your applications that run on AWS by:</a:t>
            </a:r>
            <a:endParaRPr/>
          </a:p>
          <a:p>
            <a:pPr indent="-171450" lvl="0" marL="171450" rtl="0" algn="l">
              <a:spcBef>
                <a:spcPts val="0"/>
              </a:spcBef>
              <a:spcAft>
                <a:spcPts val="0"/>
              </a:spcAft>
              <a:buClr>
                <a:schemeClr val="dk1"/>
              </a:buClr>
              <a:buSzPts val="1100"/>
              <a:buFont typeface="Arial"/>
              <a:buChar char="•"/>
            </a:pPr>
            <a:r>
              <a:rPr lang="en-US" sz="1100"/>
              <a:t>Configuring backup and failover scenarios for your own applications.</a:t>
            </a:r>
            <a:endParaRPr/>
          </a:p>
          <a:p>
            <a:pPr indent="-171450" lvl="0" marL="171450" rtl="0" algn="l">
              <a:spcBef>
                <a:spcPts val="0"/>
              </a:spcBef>
              <a:spcAft>
                <a:spcPts val="0"/>
              </a:spcAft>
              <a:buClr>
                <a:schemeClr val="dk1"/>
              </a:buClr>
              <a:buSzPts val="1100"/>
              <a:buFont typeface="Arial"/>
              <a:buChar char="•"/>
            </a:pPr>
            <a:r>
              <a:rPr lang="en-US" sz="1100"/>
              <a:t>Enabling highly available multi-Region architectures on AWS.</a:t>
            </a:r>
            <a:endParaRPr/>
          </a:p>
          <a:p>
            <a:pPr indent="-171450" lvl="0" marL="171450" rtl="0" algn="l">
              <a:spcBef>
                <a:spcPts val="0"/>
              </a:spcBef>
              <a:spcAft>
                <a:spcPts val="0"/>
              </a:spcAft>
              <a:buClr>
                <a:schemeClr val="dk1"/>
              </a:buClr>
              <a:buSzPts val="1100"/>
              <a:buFont typeface="Arial"/>
              <a:buChar char="•"/>
            </a:pPr>
            <a:r>
              <a:rPr lang="en-US" sz="1100"/>
              <a:t>Creating health checks to monitor the health and performance of your web applications, web servers, and other resources. Each health check that you create can monitor one of the following—the health of a specified resource, such as a web server; the status of other health checks; and the status of an Amazon CloudWatch alarm.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9" name="Google Shape;126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Here, you see how DNS failover works in a typical architecture for a multi-tiered web application. Route 53 passes traffic to a load balancer, which then distributes traffic to a fleet of EC2 instances.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You can do the following tasks with Route 53 to ensure high availability:</a:t>
            </a:r>
            <a:endParaRPr sz="1100"/>
          </a:p>
          <a:p>
            <a:pPr indent="-228600" lvl="0" marL="228600" rtl="0" algn="l">
              <a:spcBef>
                <a:spcPts val="0"/>
              </a:spcBef>
              <a:spcAft>
                <a:spcPts val="0"/>
              </a:spcAft>
              <a:buClr>
                <a:schemeClr val="dk1"/>
              </a:buClr>
              <a:buSzPts val="1100"/>
              <a:buFont typeface="Calibri"/>
              <a:buAutoNum type="arabicPeriod"/>
            </a:pPr>
            <a:r>
              <a:rPr lang="en-US" sz="1100"/>
              <a:t>Create two DNS records for the Canonical Name Record (CNAME) </a:t>
            </a:r>
            <a:r>
              <a:rPr i="1" lang="en-US" sz="1100"/>
              <a:t>www</a:t>
            </a:r>
            <a:r>
              <a:rPr lang="en-US" sz="1100"/>
              <a:t> with a routing policy of </a:t>
            </a:r>
            <a:r>
              <a:rPr b="0" i="1" lang="en-US" sz="1100"/>
              <a:t>Failover Routing</a:t>
            </a:r>
            <a:r>
              <a:rPr lang="en-US" sz="1100"/>
              <a:t>. The first record is the primary route policy, which points to the load balancer for your web application. The second record is the secondary route policy, which points to your static Amazon S3 website.</a:t>
            </a:r>
            <a:endParaRPr/>
          </a:p>
          <a:p>
            <a:pPr indent="-228600" lvl="0" marL="228600" rtl="0" algn="l">
              <a:spcBef>
                <a:spcPts val="0"/>
              </a:spcBef>
              <a:spcAft>
                <a:spcPts val="0"/>
              </a:spcAft>
              <a:buClr>
                <a:schemeClr val="dk1"/>
              </a:buClr>
              <a:buSzPts val="1100"/>
              <a:buFont typeface="Calibri"/>
              <a:buAutoNum type="arabicPeriod"/>
            </a:pPr>
            <a:r>
              <a:rPr lang="en-US" sz="1100"/>
              <a:t>Use Route 53 health checks to make sure that the primary is running. If it is, all traffic defaults to your web application stack. </a:t>
            </a:r>
            <a:r>
              <a:rPr lang="en-US" sz="1100">
                <a:solidFill>
                  <a:schemeClr val="dk1"/>
                </a:solidFill>
              </a:rPr>
              <a:t>Failover to the static backup site would be triggered if either the web server goes down (or stops responding), or the database instance goes down.</a:t>
            </a:r>
            <a:endParaRPr sz="11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9" name="Google Shape;130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latin typeface="Calibri"/>
                <a:ea typeface="Calibri"/>
                <a:cs typeface="Calibri"/>
                <a:sym typeface="Calibri"/>
              </a:rPr>
              <a:t>Some key takeaways from this section of the module include:</a:t>
            </a:r>
            <a:endParaRPr sz="1100">
              <a:solidFill>
                <a:srgbClr val="000000"/>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Amazon Route 53 is a highly available and scalable cloud DNS web service that translates domain names into numeric IP addresses.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Amazon Route 53 supports several types of routing policies.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Multi-Region deployment improves your application’s performance for a global audience.</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You can use Amazon Route 53 failover to improve the availability of your applications.</a:t>
            </a:r>
            <a:endParaRPr/>
          </a:p>
          <a:p>
            <a:pPr indent="-101600" lvl="0" marL="171450" rtl="0" algn="l">
              <a:spcBef>
                <a:spcPts val="0"/>
              </a:spcBef>
              <a:spcAft>
                <a:spcPts val="0"/>
              </a:spcAft>
              <a:buClr>
                <a:schemeClr val="dk1"/>
              </a:buClr>
              <a:buSzPts val="1100"/>
              <a:buFont typeface="Arial"/>
              <a:buNone/>
            </a:pPr>
            <a:r>
              <a:t/>
            </a:r>
            <a:endParaRPr sz="11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Section 6: Amazon CloudFront</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The purpose of networking is to share information between connected resources. So far in this module, you learned about VPC networking with Amazon VPC. You learned about the different options for connecting your VPC to the internet, to remote networks, to other VPCs, and to AWS services.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Content delivery occurs over networks, too—for example, when you stream a movie from your favorite streaming service. In this final section, you learn about Amazon CloudFront, which is a </a:t>
            </a:r>
            <a:r>
              <a:rPr i="0" lang="en-US" sz="1100"/>
              <a:t>content delivery network </a:t>
            </a:r>
            <a:r>
              <a:rPr lang="en-US" sz="1100"/>
              <a:t>(CDN) service.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As explained earlier in this module when you were learning about AWS Direct Connect, o</a:t>
            </a:r>
            <a:r>
              <a:rPr lang="en-US" sz="1100"/>
              <a:t>ne of the challenges of network communication is network performance. </a:t>
            </a:r>
            <a:r>
              <a:rPr lang="en-US" sz="1100">
                <a:solidFill>
                  <a:schemeClr val="dk1"/>
                </a:solidFill>
                <a:latin typeface="Calibri"/>
                <a:ea typeface="Calibri"/>
                <a:cs typeface="Calibri"/>
                <a:sym typeface="Calibri"/>
              </a:rPr>
              <a:t>When you browse a website or stream a video, your request is routed through many different networks to reach an origin server. The origin server (or origin) stores the original, definitive versions of the objects (webpages, images, and media files). The number of network hops and the distance that the request must travel significantly affect the performance and responsiveness of the website. Further, network latency is different in various geographic locations. For these reasons, a content delivery network might be the solution.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1" name="Google Shape;136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 content delivery network (CDN) is a globally distributed system of caching servers. A CDN caches copies of commonly requested files (static content, such as Hypertext Markup Language, or HTML; Cascading Style Sheets, or CSS; JavaScript; and image files) that are hosted on the application origin server. The CDN delivers a local copy of the requested content from a cache edge or Point of Presence that provides the fastest delivery to the requester.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CDNs also deliver dynamic content that is unique to the requester and is not cacheable. Having a CDN deliver dynamic content improves application performance and scaling. The CDN establishes and maintains secure connections closer to the requester. If the CDN is on the same network as the origin, routing back to the origin to retrieve dynamic content is accelerated. In addition, content such as form data, images, and text can be ingested and sent back to the origin, thus taking advantage of the low-latency connections and proxy behavior of the PoP. </a:t>
            </a:r>
            <a:endParaRPr sz="11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9" name="Google Shape;1369;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Amazon CloudFront is a fast CDN service that securely delivers data, videos, applications, and application programming interfaces (APIs) to customers globally with low latency and high transfer speeds. It also provides a developer-friendly environment. Amazon CloudFront delivers files to users over a global network of edge locations and Regional edge caches. Amazon CloudFront is different from traditional content delivery solutions because it enables you to quickly obtain the benefits of high-performance content delivery without negotiated contracts, high prices, or minimum fees. Like other AWS services, Amazon CloudFront is a self-service offering with pay-as-you-go pricing.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Each client machine in a network has a unique Internet Protocol (IP) address that identifies it. An IP address is a numerical label in decimal format. Machines convert that decimal number to a binary format.</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In this example, the IP address is 192.0.2.0. Each of the four dot (.)-separated numbers of the IP address represents 8 bits in octal number format. That means each of the four numbers can be anything from 0 to 255. The combined total of the four numbers for an IP address is 32 bits in binary format.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9" name="Google Shape;137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Amazon CloudFront delivers content through a worldwide network of data centers that are called </a:t>
            </a:r>
            <a:r>
              <a:rPr i="1" lang="en-US" sz="1100"/>
              <a:t>edge locations</a:t>
            </a:r>
            <a:r>
              <a:rPr lang="en-US" sz="1100"/>
              <a:t>. When a user requests content that you serve with CloudFront, the user is routed to the edge location that provides the lowest latency (or time delay) so that content is delivered with the best possible performance. CloudFront edge locations are designed to serve popular content quickly to your viewers. </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As objects become less popular, individual edge locations might remove those objects to make room for more popular content. For the less popular content, CloudFront has </a:t>
            </a:r>
            <a:r>
              <a:rPr i="1" lang="en-US" sz="1100"/>
              <a:t>Regional edge caches. </a:t>
            </a:r>
            <a:r>
              <a:rPr i="0" lang="en-US" sz="1100"/>
              <a:t>Regional edge caches a</a:t>
            </a:r>
            <a:r>
              <a:rPr lang="en-US" sz="1100"/>
              <a:t>re CloudFront locations that are deployed globally and are close to your viewers. They are located between your origin server and the global edge locations that serve content directly to viewers. A Regional edge cache has a larger cache than an individual edge location, so objects remain in the Regional edge cache longer. More of your content remains closer to your viewers, which reduces the need for CloudFront to go back to your origin server and improves overall performance for viewers. </a:t>
            </a:r>
            <a:endParaRPr sz="1100"/>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For more information about how Amazon CloudFront works, see </a:t>
            </a:r>
            <a:r>
              <a:rPr lang="en-US" sz="1100" u="sng">
                <a:solidFill>
                  <a:schemeClr val="hlink"/>
                </a:solidFill>
                <a:hlinkClick r:id="rId2"/>
              </a:rPr>
              <a:t>How CloudFront Delivers Content</a:t>
            </a:r>
            <a:r>
              <a:rPr lang="en-US" sz="1100"/>
              <a:t> in the AWS Documentation.</a:t>
            </a:r>
            <a:endParaRPr sz="11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9" name="Google Shape;1399;p61:notes"/>
          <p:cNvSpPr txBox="1"/>
          <p:nvPr>
            <p:ph idx="1" type="body"/>
          </p:nvPr>
        </p:nvSpPr>
        <p:spPr>
          <a:xfrm>
            <a:off x="685800" y="4400549"/>
            <a:ext cx="5486400" cy="3789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a:solidFill>
                  <a:schemeClr val="dk1"/>
                </a:solidFill>
                <a:latin typeface="Calibri"/>
                <a:ea typeface="Calibri"/>
                <a:cs typeface="Calibri"/>
                <a:sym typeface="Calibri"/>
              </a:rPr>
              <a:t>Amazon CloudFront</a:t>
            </a:r>
            <a:r>
              <a:rPr lang="en-US" sz="1100">
                <a:solidFill>
                  <a:schemeClr val="dk1"/>
                </a:solidFill>
                <a:latin typeface="Calibri"/>
                <a:ea typeface="Calibri"/>
                <a:cs typeface="Calibri"/>
                <a:sym typeface="Calibri"/>
              </a:rPr>
              <a:t> provides the following benefits:</a:t>
            </a:r>
            <a:endParaRPr/>
          </a:p>
          <a:p>
            <a:pPr indent="-171450" lvl="0" marL="171450" rtl="0" algn="l">
              <a:spcBef>
                <a:spcPts val="0"/>
              </a:spcBef>
              <a:spcAft>
                <a:spcPts val="0"/>
              </a:spcAft>
              <a:buClr>
                <a:schemeClr val="dk1"/>
              </a:buClr>
              <a:buSzPts val="1100"/>
              <a:buFont typeface="Arial"/>
              <a:buChar char="•"/>
            </a:pPr>
            <a:r>
              <a:rPr i="1" lang="en-US" sz="1100"/>
              <a:t>Fast and global</a:t>
            </a:r>
            <a:r>
              <a:rPr i="0" lang="en-US" sz="1100"/>
              <a:t> –</a:t>
            </a:r>
            <a:r>
              <a:rPr lang="en-US" sz="1100"/>
              <a:t> Amazon CloudFront is massively scaled and globally distributed. To deliver content to end users with low latency, Amazon CloudFront uses a global network that consists of edge locations and regional caches.</a:t>
            </a:r>
            <a:endParaRPr b="0" i="0" sz="1100">
              <a:solidFill>
                <a:schemeClr val="dk1"/>
              </a:solidFill>
              <a:latin typeface="Calibri"/>
              <a:ea typeface="Calibri"/>
              <a:cs typeface="Calibri"/>
              <a:sym typeface="Calibri"/>
            </a:endParaRPr>
          </a:p>
          <a:p>
            <a:pPr indent="-101600" lvl="0" marL="171450" rtl="0" algn="l">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b="0" i="1" lang="en-US" sz="1100">
                <a:solidFill>
                  <a:schemeClr val="dk1"/>
                </a:solidFill>
                <a:latin typeface="Calibri"/>
                <a:ea typeface="Calibri"/>
                <a:cs typeface="Calibri"/>
                <a:sym typeface="Calibri"/>
              </a:rPr>
              <a:t>Security at the edge</a:t>
            </a:r>
            <a:r>
              <a:rPr b="0" i="0" lang="en-US" sz="1100">
                <a:solidFill>
                  <a:schemeClr val="dk1"/>
                </a:solidFill>
                <a:latin typeface="Calibri"/>
                <a:ea typeface="Calibri"/>
                <a:cs typeface="Calibri"/>
                <a:sym typeface="Calibri"/>
              </a:rPr>
              <a:t> – Amazon CloudFront provides both network-level and application-level protection. </a:t>
            </a:r>
            <a:r>
              <a:rPr lang="en-US" sz="1100"/>
              <a:t>Your traffic and applications benefit through various built-in protections, such as AWS Shield Standard, at no additional cost. You can also use configurable features, such as AWS </a:t>
            </a:r>
            <a:r>
              <a:rPr i="0" lang="en-US" sz="1100"/>
              <a:t>Certificate Manager (ACM), to create and manage custom </a:t>
            </a:r>
            <a:r>
              <a:rPr b="0" i="0" lang="en-US" sz="1100">
                <a:solidFill>
                  <a:schemeClr val="dk1"/>
                </a:solidFill>
                <a:latin typeface="Calibri"/>
                <a:ea typeface="Calibri"/>
                <a:cs typeface="Calibri"/>
                <a:sym typeface="Calibri"/>
              </a:rPr>
              <a:t>Secure Sockets Layer (SSL)</a:t>
            </a:r>
            <a:r>
              <a:rPr i="0" lang="en-US" sz="1100"/>
              <a:t> certificates </a:t>
            </a:r>
            <a:r>
              <a:rPr lang="en-US" sz="1100"/>
              <a:t>at no extra cost.</a:t>
            </a:r>
            <a:endParaRPr b="0" i="0" sz="1100">
              <a:solidFill>
                <a:schemeClr val="dk1"/>
              </a:solidFill>
              <a:latin typeface="Calibri"/>
              <a:ea typeface="Calibri"/>
              <a:cs typeface="Calibri"/>
              <a:sym typeface="Calibri"/>
            </a:endParaRPr>
          </a:p>
          <a:p>
            <a:pPr indent="-101600" lvl="0" marL="171450" rtl="0" algn="l">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i="1" lang="en-US" sz="1100"/>
              <a:t>Highly programmable</a:t>
            </a:r>
            <a:r>
              <a:rPr i="0" lang="en-US" sz="1100"/>
              <a:t> –</a:t>
            </a:r>
            <a:r>
              <a:rPr lang="en-US" sz="1100"/>
              <a:t> Amazon CloudFront features can be customized for specific application requirements. It integrates with Lambda@Edge so that you can run custom code across AWS locations worldwide, which enables you to move complex application logic closer to users to improve responsiveness. The CDN also supports integrations with other tools and automation interfaces for DevOps. It offers continuous integration and continuous delivery (CI/CD) environments.</a:t>
            </a:r>
            <a:endParaRPr/>
          </a:p>
          <a:p>
            <a:pPr indent="-101600" lvl="0" marL="171450" rtl="0" algn="l">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b="0" i="1" lang="en-US" sz="1100">
                <a:solidFill>
                  <a:schemeClr val="dk1"/>
                </a:solidFill>
                <a:latin typeface="Calibri"/>
                <a:ea typeface="Calibri"/>
                <a:cs typeface="Calibri"/>
                <a:sym typeface="Calibri"/>
              </a:rPr>
              <a:t>Deeply integrated with AWS</a:t>
            </a:r>
            <a:r>
              <a:rPr b="0" i="0" lang="en-US" sz="1100">
                <a:solidFill>
                  <a:schemeClr val="dk1"/>
                </a:solidFill>
                <a:latin typeface="Calibri"/>
                <a:ea typeface="Calibri"/>
                <a:cs typeface="Calibri"/>
                <a:sym typeface="Calibri"/>
              </a:rPr>
              <a:t> – </a:t>
            </a:r>
            <a:r>
              <a:rPr lang="en-US" sz="1100"/>
              <a:t>Amazon CloudFront is integrated with AWS, with both physical locations that are directly connected to the AWS Global Infrastructure and other AWS services. You can use APIs or the AWS Management Console to programmatically configure all features in the CDN.</a:t>
            </a:r>
            <a:endParaRPr b="0" i="0"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b="0" i="1" lang="en-US" sz="1100">
                <a:solidFill>
                  <a:schemeClr val="dk1"/>
                </a:solidFill>
                <a:latin typeface="Calibri"/>
                <a:ea typeface="Calibri"/>
                <a:cs typeface="Calibri"/>
                <a:sym typeface="Calibri"/>
              </a:rPr>
              <a:t>Cost-effective</a:t>
            </a:r>
            <a:r>
              <a:rPr b="0" i="0" lang="en-US" sz="1100">
                <a:solidFill>
                  <a:schemeClr val="dk1"/>
                </a:solidFill>
                <a:latin typeface="Calibri"/>
                <a:ea typeface="Calibri"/>
                <a:cs typeface="Calibri"/>
                <a:sym typeface="Calibri"/>
              </a:rPr>
              <a:t> – Amazon CloudFront is cost-effective because it </a:t>
            </a:r>
            <a:r>
              <a:rPr lang="en-US" sz="1100"/>
              <a:t>has no minimum commitments and charges you only for what you use. Compared to self-hosting, Amazon CloudFront avoids the expense and complexity of operating a network of cache servers in multiple sites across the internet. It eliminates the need to overprovision capacity to serve potential spikes in traffic. Amazon CloudFront also uses techniques like collapsing simultaneous viewer requests at an edge location for the same file into a single request to your origin server. The result is reduced load on your origin servers and reduced need to scale your origin infrastructure, which can result in further cost savings</a:t>
            </a:r>
            <a:r>
              <a:rPr b="0" i="0" lang="en-US" sz="1100">
                <a:solidFill>
                  <a:schemeClr val="dk1"/>
                </a:solidFill>
                <a:latin typeface="Calibri"/>
                <a:ea typeface="Calibri"/>
                <a:cs typeface="Calibri"/>
                <a:sym typeface="Calibri"/>
              </a:rPr>
              <a:t>. If you use AWS origins such as Amazon Simple Storage Service (Amazon S3) or Elastic Load Balancing, you pay only for storage costs, not for any data transferred between these services and CloudFront.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7" name="Google Shape;1407;p62:notes"/>
          <p:cNvSpPr txBox="1"/>
          <p:nvPr>
            <p:ph idx="1" type="body"/>
          </p:nvPr>
        </p:nvSpPr>
        <p:spPr>
          <a:xfrm>
            <a:off x="685800" y="4400550"/>
            <a:ext cx="5486400" cy="299302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Amazon CloudFront charges are based on actual usage of the service in four areas:</a:t>
            </a:r>
            <a:endParaRPr/>
          </a:p>
          <a:p>
            <a:pPr indent="-171450" lvl="0" marL="171450" marR="0" rtl="0" algn="l">
              <a:lnSpc>
                <a:spcPct val="100000"/>
              </a:lnSpc>
              <a:spcBef>
                <a:spcPts val="0"/>
              </a:spcBef>
              <a:spcAft>
                <a:spcPts val="0"/>
              </a:spcAft>
              <a:buClr>
                <a:schemeClr val="dk1"/>
              </a:buClr>
              <a:buSzPts val="1100"/>
              <a:buFont typeface="Arial"/>
              <a:buChar char="•"/>
            </a:pPr>
            <a:r>
              <a:rPr b="0" i="1" lang="en-US" sz="1100">
                <a:solidFill>
                  <a:schemeClr val="dk1"/>
                </a:solidFill>
                <a:latin typeface="Calibri"/>
                <a:ea typeface="Calibri"/>
                <a:cs typeface="Calibri"/>
                <a:sym typeface="Calibri"/>
              </a:rPr>
              <a:t>Data transfer out –</a:t>
            </a:r>
            <a:r>
              <a:rPr b="0" lang="en-US" sz="1100">
                <a:solidFill>
                  <a:schemeClr val="dk1"/>
                </a:solidFill>
                <a:latin typeface="Calibri"/>
                <a:ea typeface="Calibri"/>
                <a:cs typeface="Calibri"/>
                <a:sym typeface="Calibri"/>
              </a:rPr>
              <a:t> </a:t>
            </a:r>
            <a:r>
              <a:rPr lang="en-US" sz="1100"/>
              <a:t>You are charged for the volume of data that is transferred out from Amazon CloudFront edge locations, measured in GB, to the internet or to your origin (both AWS origins and other origin servers). Data transfer usage is totaled separately for specific geographic regions, and then cost is calculated based on pricing tiers for each area. If you use other AWS services as the origins of your files, you are charged separately for your use of those services, including storage and compute hours. </a:t>
            </a:r>
            <a:endParaRPr/>
          </a:p>
          <a:p>
            <a:pPr indent="-101600" lvl="0" marL="171450" marR="0" rtl="0" algn="l">
              <a:lnSpc>
                <a:spcPct val="100000"/>
              </a:lnSpc>
              <a:spcBef>
                <a:spcPts val="0"/>
              </a:spcBef>
              <a:spcAft>
                <a:spcPts val="0"/>
              </a:spcAft>
              <a:buClr>
                <a:schemeClr val="dk1"/>
              </a:buClr>
              <a:buSzPts val="1100"/>
              <a:buFont typeface="Arial"/>
              <a:buNone/>
            </a:pPr>
            <a:r>
              <a:t/>
            </a:r>
            <a:endParaRPr sz="1100"/>
          </a:p>
          <a:p>
            <a:pPr indent="-171450" lvl="0" marL="171450" marR="0" rtl="0" algn="l">
              <a:lnSpc>
                <a:spcPct val="100000"/>
              </a:lnSpc>
              <a:spcBef>
                <a:spcPts val="0"/>
              </a:spcBef>
              <a:spcAft>
                <a:spcPts val="0"/>
              </a:spcAft>
              <a:buClr>
                <a:schemeClr val="dk1"/>
              </a:buClr>
              <a:buSzPts val="1100"/>
              <a:buFont typeface="Arial"/>
              <a:buChar char="•"/>
            </a:pPr>
            <a:r>
              <a:rPr b="0" i="1" lang="en-US" sz="1100">
                <a:solidFill>
                  <a:schemeClr val="dk1"/>
                </a:solidFill>
                <a:latin typeface="Calibri"/>
                <a:ea typeface="Calibri"/>
                <a:cs typeface="Calibri"/>
                <a:sym typeface="Calibri"/>
              </a:rPr>
              <a:t>HTTP(S) requests –</a:t>
            </a:r>
            <a:r>
              <a:rPr b="0" lang="en-US" sz="1100">
                <a:solidFill>
                  <a:schemeClr val="dk1"/>
                </a:solidFill>
                <a:latin typeface="Calibri"/>
                <a:ea typeface="Calibri"/>
                <a:cs typeface="Calibri"/>
                <a:sym typeface="Calibri"/>
              </a:rPr>
              <a:t> </a:t>
            </a:r>
            <a:r>
              <a:rPr lang="en-US" sz="1100"/>
              <a:t>You are charged for the number of HTTP(S) requests that are made to Amazon CloudFront for your content. </a:t>
            </a:r>
            <a:endParaRPr/>
          </a:p>
          <a:p>
            <a:pPr indent="-101600" lvl="0" marL="171450" marR="0" rtl="0" algn="l">
              <a:lnSpc>
                <a:spcPct val="100000"/>
              </a:lnSpc>
              <a:spcBef>
                <a:spcPts val="0"/>
              </a:spcBef>
              <a:spcAft>
                <a:spcPts val="0"/>
              </a:spcAft>
              <a:buClr>
                <a:schemeClr val="dk1"/>
              </a:buClr>
              <a:buSzPts val="1100"/>
              <a:buFont typeface="Arial"/>
              <a:buNone/>
            </a:pPr>
            <a:r>
              <a:t/>
            </a:r>
            <a:endParaRPr sz="1100"/>
          </a:p>
          <a:p>
            <a:pPr indent="-171450" lvl="0" marL="171450" marR="0" rtl="0" algn="l">
              <a:lnSpc>
                <a:spcPct val="100000"/>
              </a:lnSpc>
              <a:spcBef>
                <a:spcPts val="0"/>
              </a:spcBef>
              <a:spcAft>
                <a:spcPts val="0"/>
              </a:spcAft>
              <a:buClr>
                <a:schemeClr val="dk1"/>
              </a:buClr>
              <a:buSzPts val="1100"/>
              <a:buFont typeface="Arial"/>
              <a:buChar char="•"/>
            </a:pPr>
            <a:r>
              <a:rPr i="1" lang="en-US" sz="1100"/>
              <a:t>Invalidation requests</a:t>
            </a:r>
            <a:r>
              <a:rPr b="0" i="1" lang="en-US" sz="1100">
                <a:solidFill>
                  <a:schemeClr val="dk1"/>
                </a:solidFill>
                <a:latin typeface="Calibri"/>
                <a:ea typeface="Calibri"/>
                <a:cs typeface="Calibri"/>
                <a:sym typeface="Calibri"/>
              </a:rPr>
              <a:t> –</a:t>
            </a:r>
            <a:r>
              <a:rPr b="0" lang="en-US" sz="1100">
                <a:solidFill>
                  <a:schemeClr val="dk1"/>
                </a:solidFill>
                <a:latin typeface="Calibri"/>
                <a:ea typeface="Calibri"/>
                <a:cs typeface="Calibri"/>
                <a:sym typeface="Calibri"/>
              </a:rPr>
              <a:t> </a:t>
            </a:r>
            <a:r>
              <a:rPr lang="en-US" sz="1100"/>
              <a:t>You are charged per path in your invalidation request. A path that is listed in your invalidation request represents the URL (or multiple URLs if the path contains a wildcard character) of the object that you want to invalidate from CloudFront cache. You can request up to 1,000 paths each month from Amazon CloudFront at no additional charge. Beyond the first 1,000 paths, you are charged per path that is listed in your invalidation requests.</a:t>
            </a:r>
            <a:endParaRPr/>
          </a:p>
          <a:p>
            <a:pPr indent="-101600" lvl="0" marL="171450" marR="0" rtl="0" algn="l">
              <a:lnSpc>
                <a:spcPct val="100000"/>
              </a:lnSpc>
              <a:spcBef>
                <a:spcPts val="0"/>
              </a:spcBef>
              <a:spcAft>
                <a:spcPts val="0"/>
              </a:spcAft>
              <a:buClr>
                <a:schemeClr val="dk1"/>
              </a:buClr>
              <a:buSzPts val="1100"/>
              <a:buFont typeface="Arial"/>
              <a:buNone/>
            </a:pPr>
            <a:r>
              <a:t/>
            </a:r>
            <a:endParaRPr sz="1100"/>
          </a:p>
          <a:p>
            <a:pPr indent="-171450" lvl="0" marL="171450" marR="0" rtl="0" algn="l">
              <a:lnSpc>
                <a:spcPct val="100000"/>
              </a:lnSpc>
              <a:spcBef>
                <a:spcPts val="0"/>
              </a:spcBef>
              <a:spcAft>
                <a:spcPts val="0"/>
              </a:spcAft>
              <a:buClr>
                <a:schemeClr val="dk1"/>
              </a:buClr>
              <a:buSzPts val="1100"/>
              <a:buFont typeface="Arial"/>
              <a:buChar char="•"/>
            </a:pPr>
            <a:r>
              <a:rPr b="0" i="1" lang="en-US" sz="1100">
                <a:solidFill>
                  <a:schemeClr val="dk1"/>
                </a:solidFill>
                <a:latin typeface="Calibri"/>
                <a:ea typeface="Calibri"/>
                <a:cs typeface="Calibri"/>
                <a:sym typeface="Calibri"/>
              </a:rPr>
              <a:t>Dedicated IP custom Secure Sockets Layer (SSL) –</a:t>
            </a:r>
            <a:r>
              <a:rPr b="0" lang="en-US" sz="1100">
                <a:solidFill>
                  <a:schemeClr val="dk1"/>
                </a:solidFill>
                <a:latin typeface="Calibri"/>
                <a:ea typeface="Calibri"/>
                <a:cs typeface="Calibri"/>
                <a:sym typeface="Calibri"/>
              </a:rPr>
              <a:t> </a:t>
            </a:r>
            <a:r>
              <a:rPr lang="en-US" sz="1100"/>
              <a:t>You pay $600 per month for each custom SSL certificate that is associated with one or more CloudFront distributions that use the Dedicated IP version of custom SSL certificate support. This monthly fee is prorated by the hour. For example, if your custom SSL certificate was associated with at least one CloudFront distribution for just 24 hours (that is, 1 day) in the month of June, your total charge for using the custom SSL certificate feature in June is (1 day / 30 days) * $600 = $20.</a:t>
            </a:r>
            <a:endParaRPr/>
          </a:p>
          <a:p>
            <a:pPr indent="-101600" lvl="0" marL="171450" marR="0" rtl="0" algn="l">
              <a:lnSpc>
                <a:spcPct val="100000"/>
              </a:lnSpc>
              <a:spcBef>
                <a:spcPts val="0"/>
              </a:spcBef>
              <a:spcAft>
                <a:spcPts val="0"/>
              </a:spcAft>
              <a:buClr>
                <a:schemeClr val="dk1"/>
              </a:buClr>
              <a:buSzPts val="1100"/>
              <a:buFont typeface="Arial"/>
              <a:buNone/>
            </a:pPr>
            <a:r>
              <a:t/>
            </a:r>
            <a:endParaRPr b="0"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lang="en-US" sz="1100">
                <a:solidFill>
                  <a:schemeClr val="dk1"/>
                </a:solidFill>
                <a:latin typeface="Calibri"/>
                <a:ea typeface="Calibri"/>
                <a:cs typeface="Calibri"/>
                <a:sym typeface="Calibri"/>
              </a:rPr>
              <a:t>For the latest pricing information, see the </a:t>
            </a:r>
            <a:r>
              <a:rPr lang="en-US" sz="1100" u="sng">
                <a:solidFill>
                  <a:schemeClr val="hlink"/>
                </a:solidFill>
                <a:hlinkClick r:id="rId2"/>
              </a:rPr>
              <a:t>Amazon CloudFront pricing page</a:t>
            </a:r>
            <a:r>
              <a:rPr b="0" lang="en-US" sz="1100">
                <a:solidFill>
                  <a:schemeClr val="dk1"/>
                </a:solidFill>
                <a:latin typeface="Calibri"/>
                <a:ea typeface="Calibri"/>
                <a:cs typeface="Calibri"/>
                <a:sym typeface="Calibri"/>
              </a:rPr>
              <a: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latin typeface="Calibri"/>
                <a:ea typeface="Calibri"/>
                <a:cs typeface="Calibri"/>
                <a:sym typeface="Calibri"/>
              </a:rPr>
              <a:t>Some key takeaways from this section of the module include:</a:t>
            </a:r>
            <a:endParaRPr sz="1100">
              <a:solidFill>
                <a:srgbClr val="000000"/>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t>A CDN is a globally distributed system of caching servers that accelerates delivery of content.</a:t>
            </a:r>
            <a:endParaRPr/>
          </a:p>
          <a:p>
            <a:pPr indent="-171450" lvl="0" marL="171450" rtl="0" algn="l">
              <a:spcBef>
                <a:spcPts val="0"/>
              </a:spcBef>
              <a:spcAft>
                <a:spcPts val="0"/>
              </a:spcAft>
              <a:buClr>
                <a:schemeClr val="dk1"/>
              </a:buClr>
              <a:buSzPts val="1100"/>
              <a:buFont typeface="Arial"/>
              <a:buChar char="•"/>
            </a:pPr>
            <a:r>
              <a:rPr lang="en-US" sz="1100"/>
              <a:t>Amazon CloudFront is a fast CDN service that securely delivers data, videos, applications, and APIs over a global infrastructure with low latency and high transfer speeds.</a:t>
            </a:r>
            <a:endParaRPr sz="1100">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t>Amazon CloudFront offers many benefits, including:</a:t>
            </a:r>
            <a:endParaRPr/>
          </a:p>
          <a:p>
            <a:pPr indent="-171450" lvl="1" marL="628650" rtl="0" algn="l">
              <a:spcBef>
                <a:spcPts val="0"/>
              </a:spcBef>
              <a:spcAft>
                <a:spcPts val="0"/>
              </a:spcAft>
              <a:buClr>
                <a:schemeClr val="dk1"/>
              </a:buClr>
              <a:buSzPts val="1100"/>
              <a:buFont typeface="Arial"/>
              <a:buChar char="•"/>
            </a:pPr>
            <a:r>
              <a:rPr lang="en-US" sz="1100"/>
              <a:t>Fast and global</a:t>
            </a:r>
            <a:endParaRPr/>
          </a:p>
          <a:p>
            <a:pPr indent="-171450" lvl="1" marL="628650" rtl="0" algn="l">
              <a:spcBef>
                <a:spcPts val="0"/>
              </a:spcBef>
              <a:spcAft>
                <a:spcPts val="0"/>
              </a:spcAft>
              <a:buClr>
                <a:schemeClr val="dk1"/>
              </a:buClr>
              <a:buSzPts val="1100"/>
              <a:buFont typeface="Arial"/>
              <a:buChar char="•"/>
            </a:pPr>
            <a:r>
              <a:rPr lang="en-US" sz="1100"/>
              <a:t>Security at the edge</a:t>
            </a:r>
            <a:endParaRPr/>
          </a:p>
          <a:p>
            <a:pPr indent="-171450" lvl="1" marL="628650" rtl="0" algn="l">
              <a:spcBef>
                <a:spcPts val="0"/>
              </a:spcBef>
              <a:spcAft>
                <a:spcPts val="0"/>
              </a:spcAft>
              <a:buClr>
                <a:schemeClr val="dk1"/>
              </a:buClr>
              <a:buSzPts val="1100"/>
              <a:buFont typeface="Arial"/>
              <a:buChar char="•"/>
            </a:pPr>
            <a:r>
              <a:rPr lang="en-US" sz="1100"/>
              <a:t>Highly programmable</a:t>
            </a:r>
            <a:endParaRPr/>
          </a:p>
          <a:p>
            <a:pPr indent="-171450" lvl="1" marL="628650" rtl="0" algn="l">
              <a:spcBef>
                <a:spcPts val="0"/>
              </a:spcBef>
              <a:spcAft>
                <a:spcPts val="0"/>
              </a:spcAft>
              <a:buClr>
                <a:schemeClr val="dk1"/>
              </a:buClr>
              <a:buSzPts val="1100"/>
              <a:buFont typeface="Arial"/>
              <a:buChar char="•"/>
            </a:pPr>
            <a:r>
              <a:rPr lang="en-US" sz="1100"/>
              <a:t>Deeply integrated with AWS</a:t>
            </a:r>
            <a:endParaRPr/>
          </a:p>
          <a:p>
            <a:pPr indent="-171450" lvl="1" marL="628650" rtl="0" algn="l">
              <a:spcBef>
                <a:spcPts val="0"/>
              </a:spcBef>
              <a:spcAft>
                <a:spcPts val="0"/>
              </a:spcAft>
              <a:buClr>
                <a:schemeClr val="dk1"/>
              </a:buClr>
              <a:buSzPts val="1100"/>
              <a:buFont typeface="Arial"/>
              <a:buChar char="•"/>
            </a:pPr>
            <a:r>
              <a:rPr lang="en-US" sz="1100"/>
              <a:t>Cost-effective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4" name="Google Shape;1424;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It’s now time to review the module, and wrap up with a knowledge check and a discussion of a practice certification exam question.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1" name="Google Shape;1431;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 summary, in this module you learned how to:</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Recognize the basics of networking</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Describe virtual networking in the cloud with Amazon VPC</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Label a network diagram</a:t>
            </a:r>
            <a:endParaRPr/>
          </a:p>
          <a:p>
            <a:pPr indent="-171450" lvl="0" marL="171450" marR="0" rtl="0" algn="l">
              <a:lnSpc>
                <a:spcPct val="100000"/>
              </a:lnSpc>
              <a:spcBef>
                <a:spcPts val="0"/>
              </a:spcBef>
              <a:spcAft>
                <a:spcPts val="0"/>
              </a:spcAft>
              <a:buClr>
                <a:schemeClr val="dk1"/>
              </a:buClr>
              <a:buSzPts val="1100"/>
              <a:buFont typeface="Arial"/>
              <a:buChar char="•"/>
            </a:pPr>
            <a:r>
              <a:rPr lang="en-US" sz="1100">
                <a:latin typeface="Calibri"/>
                <a:ea typeface="Calibri"/>
                <a:cs typeface="Calibri"/>
                <a:sym typeface="Calibri"/>
              </a:rPr>
              <a:t>Design a basic VPC architecture</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Indicate the steps to build a VPC</a:t>
            </a:r>
            <a:endParaRPr/>
          </a:p>
          <a:p>
            <a:pPr indent="-171450" lvl="0" marL="171450" marR="0" rtl="0" algn="l">
              <a:lnSpc>
                <a:spcPct val="100000"/>
              </a:lnSpc>
              <a:spcBef>
                <a:spcPts val="0"/>
              </a:spcBef>
              <a:spcAft>
                <a:spcPts val="0"/>
              </a:spcAft>
              <a:buClr>
                <a:schemeClr val="dk1"/>
              </a:buClr>
              <a:buSzPts val="1100"/>
              <a:buFont typeface="Arial"/>
              <a:buChar char="•"/>
            </a:pPr>
            <a:r>
              <a:rPr lang="en-US" sz="1100">
                <a:latin typeface="Calibri"/>
                <a:ea typeface="Calibri"/>
                <a:cs typeface="Calibri"/>
                <a:sym typeface="Calibri"/>
              </a:rPr>
              <a:t>Identify security groups</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Create your own VPC and added additional components to it to produce a customized network</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Identify the fundamentals of Amazon Route 53</a:t>
            </a:r>
            <a:endParaRPr/>
          </a:p>
          <a:p>
            <a:pPr indent="-171450" lvl="0" marL="171450" rtl="0" algn="l">
              <a:spcBef>
                <a:spcPts val="0"/>
              </a:spcBef>
              <a:spcAft>
                <a:spcPts val="0"/>
              </a:spcAft>
              <a:buClr>
                <a:schemeClr val="dk1"/>
              </a:buClr>
              <a:buSzPts val="1100"/>
              <a:buFont typeface="Arial"/>
              <a:buChar char="•"/>
            </a:pPr>
            <a:r>
              <a:rPr lang="en-US" sz="1100">
                <a:latin typeface="Calibri"/>
                <a:ea typeface="Calibri"/>
                <a:cs typeface="Calibri"/>
                <a:sym typeface="Calibri"/>
              </a:rPr>
              <a:t>Recognize the benefits of Amazon CloudFront</a:t>
            </a:r>
            <a:endParaRPr sz="11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Now, complete the knowledge check. </a:t>
            </a:r>
            <a:endParaRPr/>
          </a:p>
          <a:p>
            <a:pPr indent="0" lvl="0" marL="0" rtl="0" algn="l">
              <a:spcBef>
                <a:spcPts val="0"/>
              </a:spcBef>
              <a:spcAft>
                <a:spcPts val="0"/>
              </a:spcAft>
              <a:buNone/>
            </a:pPr>
            <a:r>
              <a:t/>
            </a:r>
            <a:endParaRPr sz="11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7" name="Google Shape;1447;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Look at the answer choices and rule them out based on the keywords that were previously highlighted.</a:t>
            </a:r>
            <a:endParaRPr sz="11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8" name="Google Shape;1458;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If you want to learn more about the topics covered in this module, you might find the following additional resources helpful:</a:t>
            </a:r>
            <a:endParaRPr/>
          </a:p>
          <a:p>
            <a:pPr indent="-171450" lvl="0" marL="171450" rtl="0" algn="l">
              <a:spcBef>
                <a:spcPts val="0"/>
              </a:spcBef>
              <a:spcAft>
                <a:spcPts val="0"/>
              </a:spcAft>
              <a:buClr>
                <a:schemeClr val="dk1"/>
              </a:buClr>
              <a:buSzPts val="1100"/>
              <a:buFont typeface="Arial"/>
              <a:buChar char="•"/>
            </a:pPr>
            <a:r>
              <a:rPr lang="en-US" sz="1100" u="sng">
                <a:solidFill>
                  <a:schemeClr val="hlink"/>
                </a:solidFill>
                <a:latin typeface="Calibri"/>
                <a:ea typeface="Calibri"/>
                <a:cs typeface="Calibri"/>
                <a:sym typeface="Calibri"/>
                <a:hlinkClick r:id="rId2"/>
              </a:rPr>
              <a:t>Amazon VPC overview page</a:t>
            </a:r>
            <a:endParaRPr/>
          </a:p>
          <a:p>
            <a:pPr indent="-171450" lvl="0" marL="171450" rtl="0" algn="l">
              <a:spcBef>
                <a:spcPts val="0"/>
              </a:spcBef>
              <a:spcAft>
                <a:spcPts val="0"/>
              </a:spcAft>
              <a:buClr>
                <a:schemeClr val="dk1"/>
              </a:buClr>
              <a:buSzPts val="1100"/>
              <a:buFont typeface="Arial"/>
              <a:buChar char="•"/>
            </a:pPr>
            <a:r>
              <a:rPr lang="en-US" sz="1100" u="sng">
                <a:solidFill>
                  <a:schemeClr val="hlink"/>
                </a:solidFill>
                <a:latin typeface="Calibri"/>
                <a:ea typeface="Calibri"/>
                <a:cs typeface="Calibri"/>
                <a:sym typeface="Calibri"/>
                <a:hlinkClick r:id="rId3"/>
              </a:rPr>
              <a:t>Amazon Virtual Private Cloud Connectivity Options </a:t>
            </a:r>
            <a:r>
              <a:rPr lang="en-US" sz="1100">
                <a:latin typeface="Calibri"/>
                <a:ea typeface="Calibri"/>
                <a:cs typeface="Calibri"/>
                <a:sym typeface="Calibri"/>
              </a:rPr>
              <a:t>whitepaper</a:t>
            </a:r>
            <a:endParaRPr/>
          </a:p>
          <a:p>
            <a:pPr indent="-171450" lvl="0" marL="171450" rtl="0" algn="l">
              <a:spcBef>
                <a:spcPts val="0"/>
              </a:spcBef>
              <a:spcAft>
                <a:spcPts val="0"/>
              </a:spcAft>
              <a:buClr>
                <a:schemeClr val="dk1"/>
              </a:buClr>
              <a:buSzPts val="1100"/>
              <a:buFont typeface="Arial"/>
              <a:buChar char="•"/>
            </a:pPr>
            <a:r>
              <a:rPr lang="en-US" sz="1100" u="sng">
                <a:solidFill>
                  <a:schemeClr val="hlink"/>
                </a:solidFill>
                <a:latin typeface="Calibri"/>
                <a:ea typeface="Calibri"/>
                <a:cs typeface="Calibri"/>
                <a:sym typeface="Calibri"/>
                <a:hlinkClick r:id="rId4"/>
              </a:rPr>
              <a:t>One to Many: Evolving VPC Design</a:t>
            </a:r>
            <a:r>
              <a:rPr lang="en-US" sz="1100">
                <a:latin typeface="Calibri"/>
                <a:ea typeface="Calibri"/>
                <a:cs typeface="Calibri"/>
                <a:sym typeface="Calibri"/>
              </a:rPr>
              <a:t> AWS Architecture blog post</a:t>
            </a:r>
            <a:endParaRPr/>
          </a:p>
          <a:p>
            <a:pPr indent="-171450" lvl="0" marL="171450" rtl="0" algn="l">
              <a:spcBef>
                <a:spcPts val="0"/>
              </a:spcBef>
              <a:spcAft>
                <a:spcPts val="0"/>
              </a:spcAft>
              <a:buClr>
                <a:schemeClr val="dk1"/>
              </a:buClr>
              <a:buSzPts val="1100"/>
              <a:buFont typeface="Arial"/>
              <a:buChar char="•"/>
            </a:pPr>
            <a:r>
              <a:rPr lang="en-US" sz="1100" u="sng">
                <a:solidFill>
                  <a:schemeClr val="hlink"/>
                </a:solidFill>
                <a:latin typeface="Calibri"/>
                <a:ea typeface="Calibri"/>
                <a:cs typeface="Calibri"/>
                <a:sym typeface="Calibri"/>
                <a:hlinkClick r:id="rId5"/>
              </a:rPr>
              <a:t>Amazon VPC User Guide</a:t>
            </a:r>
            <a:endParaRPr sz="1100">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u="sng">
                <a:solidFill>
                  <a:schemeClr val="hlink"/>
                </a:solidFill>
                <a:latin typeface="Calibri"/>
                <a:ea typeface="Calibri"/>
                <a:cs typeface="Calibri"/>
                <a:sym typeface="Calibri"/>
                <a:hlinkClick r:id="rId6"/>
              </a:rPr>
              <a:t>Amazon CloudFront overview page</a:t>
            </a:r>
            <a:endParaRPr sz="11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Thanks for participating!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A 32-bit IP address is called an IPv4 address.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IPv6 addresses, which are 128 bits, are also available. IPv6 addresses can accommodate more user devices.</a:t>
            </a:r>
            <a:endParaRPr/>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An IPv6 address is composed of eight groups of four letters and numbers that are separated by colons (:). In this example, the IPv6 address is 2600:1f18:22ba:8c00:ba86:a05e:a5ba:00FF. Each of the eight colon-separated groups of the IPv6 address represents 16 bits in hexadecimal number format. That means each of the eight groups can be anything from 0 to FFFF. The combined total of the eight groups for an IPv6 address is 128 bits in binary format. </a:t>
            </a:r>
            <a:endParaRPr/>
          </a:p>
          <a:p>
            <a:pPr indent="0" lvl="0" marL="0" rtl="0" algn="l">
              <a:spcBef>
                <a:spcPts val="0"/>
              </a:spcBef>
              <a:spcAft>
                <a:spcPts val="0"/>
              </a:spcAft>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8:notes"/>
          <p:cNvSpPr txBox="1"/>
          <p:nvPr>
            <p:ph idx="1" type="body"/>
          </p:nvPr>
        </p:nvSpPr>
        <p:spPr>
          <a:xfrm>
            <a:off x="685800" y="4400550"/>
            <a:ext cx="5486400" cy="33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A common method to describe networks is Classless Inter-Domain Routing (CIDR). The CIDR address is expressed as follows:</a:t>
            </a:r>
            <a:endParaRPr/>
          </a:p>
          <a:p>
            <a:pPr indent="-171450" lvl="0" marL="171450" marR="0" rtl="0" algn="l">
              <a:lnSpc>
                <a:spcPct val="100000"/>
              </a:lnSpc>
              <a:spcBef>
                <a:spcPts val="0"/>
              </a:spcBef>
              <a:spcAft>
                <a:spcPts val="0"/>
              </a:spcAft>
              <a:buClr>
                <a:schemeClr val="dk1"/>
              </a:buClr>
              <a:buSzPts val="1100"/>
              <a:buFont typeface="Arial"/>
              <a:buChar char="•"/>
            </a:pPr>
            <a:r>
              <a:rPr lang="en-US" sz="1100"/>
              <a:t>An IP address (which is the first address of the network)</a:t>
            </a:r>
            <a:endParaRPr/>
          </a:p>
          <a:p>
            <a:pPr indent="-171450" lvl="0" marL="171450" marR="0" rtl="0" algn="l">
              <a:lnSpc>
                <a:spcPct val="100000"/>
              </a:lnSpc>
              <a:spcBef>
                <a:spcPts val="0"/>
              </a:spcBef>
              <a:spcAft>
                <a:spcPts val="0"/>
              </a:spcAft>
              <a:buClr>
                <a:schemeClr val="dk1"/>
              </a:buClr>
              <a:buSzPts val="1100"/>
              <a:buFont typeface="Arial"/>
              <a:buChar char="•"/>
            </a:pPr>
            <a:r>
              <a:rPr lang="en-US" sz="1100"/>
              <a:t>Next, a slash character (/)</a:t>
            </a:r>
            <a:endParaRPr/>
          </a:p>
          <a:p>
            <a:pPr indent="-171450" lvl="0" marL="171450" marR="0" rtl="0" algn="l">
              <a:lnSpc>
                <a:spcPct val="100000"/>
              </a:lnSpc>
              <a:spcBef>
                <a:spcPts val="0"/>
              </a:spcBef>
              <a:spcAft>
                <a:spcPts val="0"/>
              </a:spcAft>
              <a:buClr>
                <a:schemeClr val="dk1"/>
              </a:buClr>
              <a:buSzPts val="1100"/>
              <a:buFont typeface="Arial"/>
              <a:buChar char="•"/>
            </a:pPr>
            <a:r>
              <a:rPr lang="en-US" sz="1100"/>
              <a:t>Finally, a number that tells you how many bits of the routing prefix must be fixed or allocated for the network identifier</a:t>
            </a:r>
            <a:endParaRPr/>
          </a:p>
          <a:p>
            <a:pPr indent="0" lvl="0" marL="0" marR="0" rtl="0" algn="l">
              <a:lnSpc>
                <a:spcPct val="100000"/>
              </a:lnSpc>
              <a:spcBef>
                <a:spcPts val="0"/>
              </a:spcBef>
              <a:spcAft>
                <a:spcPts val="0"/>
              </a:spcAft>
              <a:buClr>
                <a:schemeClr val="dk1"/>
              </a:buClr>
              <a:buSzPts val="1100"/>
              <a:buFont typeface="Arial"/>
              <a:buNone/>
            </a:pPr>
            <a:r>
              <a:t/>
            </a:r>
            <a:endParaRPr sz="1100"/>
          </a:p>
          <a:p>
            <a:pPr indent="0" lvl="0" marL="0" marR="0" rtl="0" algn="l">
              <a:lnSpc>
                <a:spcPct val="100000"/>
              </a:lnSpc>
              <a:spcBef>
                <a:spcPts val="0"/>
              </a:spcBef>
              <a:spcAft>
                <a:spcPts val="0"/>
              </a:spcAft>
              <a:buClr>
                <a:schemeClr val="dk1"/>
              </a:buClr>
              <a:buSzPts val="1100"/>
              <a:buFont typeface="Arial"/>
              <a:buNone/>
            </a:pPr>
            <a:r>
              <a:rPr lang="en-US" sz="1100"/>
              <a:t>The bits that are not fixed are allowed to change. CIDR is a way to express a group of IP addresses that are consecutive to each other.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In this example, the CIDR address is 192.0.2.0/24. The last number (24) tells you that the first 24 bits must be fixed. The last 8 bits are flexible, which means that 2</a:t>
            </a:r>
            <a:r>
              <a:rPr baseline="30000" lang="en-US" sz="1100"/>
              <a:t>8</a:t>
            </a:r>
            <a:r>
              <a:rPr lang="en-US" sz="1100"/>
              <a:t> (or 256) IP addresses are available for the network, which range from 192.0.2.0 to 192.0.2.255. The fourth decimal digit is allowed to change from 0 to 255. </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If the CIDR was 192.0.2.0/16, the last number (16) tells you that the first 16 bits must be fixed. The last 16 bits are flexible, which means that 2</a:t>
            </a:r>
            <a:r>
              <a:rPr baseline="30000" lang="en-US" sz="1100"/>
              <a:t>16</a:t>
            </a:r>
            <a:r>
              <a:rPr lang="en-US" sz="1100"/>
              <a:t> (or 65,536) IP addresses are available for the network, ranging from 192.0.0.0 to 192.0.255.255. The third and fourth decimal digits can each change from 0 to 255.</a:t>
            </a:r>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rtl="0" algn="l">
              <a:spcBef>
                <a:spcPts val="0"/>
              </a:spcBef>
              <a:spcAft>
                <a:spcPts val="0"/>
              </a:spcAft>
              <a:buNone/>
            </a:pPr>
            <a:r>
              <a:rPr lang="en-US" sz="1100"/>
              <a:t>There are two special cases:</a:t>
            </a:r>
            <a:endParaRPr/>
          </a:p>
          <a:p>
            <a:pPr indent="-171450" lvl="0" marL="171450" marR="0" rtl="0" algn="l">
              <a:lnSpc>
                <a:spcPct val="100000"/>
              </a:lnSpc>
              <a:spcBef>
                <a:spcPts val="0"/>
              </a:spcBef>
              <a:spcAft>
                <a:spcPts val="0"/>
              </a:spcAft>
              <a:buClr>
                <a:schemeClr val="dk1"/>
              </a:buClr>
              <a:buSzPts val="1100"/>
              <a:buFont typeface="Arial"/>
              <a:buChar char="•"/>
            </a:pPr>
            <a:r>
              <a:rPr lang="en-US" sz="1100"/>
              <a:t>Fixed IP addresses, in which every bit is fixed, represent a single IP address (for example, </a:t>
            </a:r>
            <a:r>
              <a:rPr i="1" lang="en-US" sz="1100"/>
              <a:t>192.0.2.0/32</a:t>
            </a:r>
            <a:r>
              <a:rPr lang="en-US" sz="1100"/>
              <a:t>). This type of address is helpful when you want to set up a firewall rule and give access to a specific host. </a:t>
            </a:r>
            <a:endParaRPr/>
          </a:p>
          <a:p>
            <a:pPr indent="-171450" lvl="0" marL="171450" marR="0" rtl="0" algn="l">
              <a:lnSpc>
                <a:spcPct val="100000"/>
              </a:lnSpc>
              <a:spcBef>
                <a:spcPts val="0"/>
              </a:spcBef>
              <a:spcAft>
                <a:spcPts val="0"/>
              </a:spcAft>
              <a:buClr>
                <a:schemeClr val="dk1"/>
              </a:buClr>
              <a:buSzPts val="1100"/>
              <a:buFont typeface="Arial"/>
              <a:buChar char="•"/>
            </a:pPr>
            <a:r>
              <a:rPr lang="en-US" sz="1100"/>
              <a:t>The internet, in which every bit is flexible, is represented as 0.0.0.0/0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The Open Systems Interconnection (OSI) model is a conceptual model that is used</a:t>
            </a:r>
            <a:r>
              <a:rPr b="0" i="0" lang="en-US" sz="1100">
                <a:solidFill>
                  <a:schemeClr val="dk1"/>
                </a:solidFill>
                <a:latin typeface="Calibri"/>
                <a:ea typeface="Calibri"/>
                <a:cs typeface="Calibri"/>
                <a:sym typeface="Calibri"/>
              </a:rPr>
              <a:t> to explain how data travels over a network. It consists of seven layers and shows the common protocols and addresses that are used to send data at each layer. For example, hubs and switches work at layer 2 (the data link layer). Routers work at layer 3 (the network layer). The OSI model can also be used to understand how communication takes place in a virtual private cloud (VPC), which you will learn about in the next section.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12" name="Google Shape;12;p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 name="Google Shape;14;p2"/>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6" name="Shape 66"/>
        <p:cNvGrpSpPr/>
        <p:nvPr/>
      </p:nvGrpSpPr>
      <p:grpSpPr>
        <a:xfrm>
          <a:off x="0" y="0"/>
          <a:ext cx="0" cy="0"/>
          <a:chOff x="0" y="0"/>
          <a:chExt cx="0" cy="0"/>
        </a:xfrm>
      </p:grpSpPr>
      <p:pic>
        <p:nvPicPr>
          <p:cNvPr id="67" name="Google Shape;67;p1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68" name="Google Shape;68;p11"/>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txBox="1"/>
          <p:nvPr>
            <p:ph idx="1" type="body"/>
          </p:nvPr>
        </p:nvSpPr>
        <p:spPr>
          <a:xfrm>
            <a:off x="419100"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11"/>
          <p:cNvSpPr txBox="1"/>
          <p:nvPr>
            <p:ph idx="2" type="body"/>
          </p:nvPr>
        </p:nvSpPr>
        <p:spPr>
          <a:xfrm>
            <a:off x="8173686"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3" type="body"/>
          </p:nvPr>
        </p:nvSpPr>
        <p:spPr>
          <a:xfrm>
            <a:off x="4314209"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4" name="Google Shape;74;p11"/>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77" name="Google Shape;77;p1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txBox="1"/>
          <p:nvPr>
            <p:ph idx="1" type="body"/>
          </p:nvPr>
        </p:nvSpPr>
        <p:spPr>
          <a:xfrm>
            <a:off x="419100"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
          <p:cNvSpPr txBox="1"/>
          <p:nvPr>
            <p:ph idx="2" type="body"/>
          </p:nvPr>
        </p:nvSpPr>
        <p:spPr>
          <a:xfrm>
            <a:off x="419101"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3" type="body"/>
          </p:nvPr>
        </p:nvSpPr>
        <p:spPr>
          <a:xfrm>
            <a:off x="6249885"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2"/>
          <p:cNvSpPr txBox="1"/>
          <p:nvPr>
            <p:ph idx="4" type="body"/>
          </p:nvPr>
        </p:nvSpPr>
        <p:spPr>
          <a:xfrm>
            <a:off x="6249886"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84" name="Google Shape;84;p12"/>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85" name="Shape 85"/>
        <p:cNvGrpSpPr/>
        <p:nvPr/>
      </p:nvGrpSpPr>
      <p:grpSpPr>
        <a:xfrm>
          <a:off x="0" y="0"/>
          <a:ext cx="0" cy="0"/>
          <a:chOff x="0" y="0"/>
          <a:chExt cx="0" cy="0"/>
        </a:xfrm>
      </p:grpSpPr>
      <p:pic>
        <p:nvPicPr>
          <p:cNvPr id="86" name="Google Shape;86;p1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87" name="Google Shape;87;p1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txBox="1"/>
          <p:nvPr>
            <p:ph idx="1" type="body"/>
          </p:nvPr>
        </p:nvSpPr>
        <p:spPr>
          <a:xfrm>
            <a:off x="419099" y="2041932"/>
            <a:ext cx="11335473"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3"/>
          <p:cNvSpPr txBox="1"/>
          <p:nvPr>
            <p:ph idx="2" type="body"/>
          </p:nvPr>
        </p:nvSpPr>
        <p:spPr>
          <a:xfrm>
            <a:off x="419100" y="1524000"/>
            <a:ext cx="11335473"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2" name="Google Shape;92;p1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93" name="Shape 93"/>
        <p:cNvGrpSpPr/>
        <p:nvPr/>
      </p:nvGrpSpPr>
      <p:grpSpPr>
        <a:xfrm>
          <a:off x="0" y="0"/>
          <a:ext cx="0" cy="0"/>
          <a:chOff x="0" y="0"/>
          <a:chExt cx="0" cy="0"/>
        </a:xfrm>
      </p:grpSpPr>
      <p:pic>
        <p:nvPicPr>
          <p:cNvPr id="94" name="Google Shape;94;p1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5" name="Google Shape;95;p1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9" name="Google Shape;99;p1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Up">
  <p:cSld name="Code 2 Up">
    <p:spTree>
      <p:nvGrpSpPr>
        <p:cNvPr id="100" name="Shape 100"/>
        <p:cNvGrpSpPr/>
        <p:nvPr/>
      </p:nvGrpSpPr>
      <p:grpSpPr>
        <a:xfrm>
          <a:off x="0" y="0"/>
          <a:ext cx="0" cy="0"/>
          <a:chOff x="0" y="0"/>
          <a:chExt cx="0" cy="0"/>
        </a:xfrm>
      </p:grpSpPr>
      <p:pic>
        <p:nvPicPr>
          <p:cNvPr id="101" name="Google Shape;101;p1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2" name="Google Shape;102;p1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5"/>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15"/>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7" name="Google Shape;107;p1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108"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10" name="Google Shape;110;p1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p16"/>
          <p:cNvSpPr txBox="1"/>
          <p:nvPr>
            <p:ph idx="1" type="body"/>
          </p:nvPr>
        </p:nvSpPr>
        <p:spPr>
          <a:xfrm>
            <a:off x="411876"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6"/>
          <p:cNvSpPr/>
          <p:nvPr>
            <p:ph idx="2" type="pic"/>
          </p:nvPr>
        </p:nvSpPr>
        <p:spPr>
          <a:xfrm>
            <a:off x="419100" y="1524000"/>
            <a:ext cx="2679192" cy="2103120"/>
          </a:xfrm>
          <a:prstGeom prst="rect">
            <a:avLst/>
          </a:prstGeom>
          <a:noFill/>
          <a:ln>
            <a:noFill/>
          </a:ln>
        </p:spPr>
      </p:sp>
      <p:sp>
        <p:nvSpPr>
          <p:cNvPr id="114" name="Google Shape;114;p16"/>
          <p:cNvSpPr txBox="1"/>
          <p:nvPr>
            <p:ph idx="3" type="body"/>
          </p:nvPr>
        </p:nvSpPr>
        <p:spPr>
          <a:xfrm>
            <a:off x="9086484"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6"/>
          <p:cNvSpPr/>
          <p:nvPr>
            <p:ph idx="4" type="pic"/>
          </p:nvPr>
        </p:nvSpPr>
        <p:spPr>
          <a:xfrm>
            <a:off x="9093708" y="1524000"/>
            <a:ext cx="2679192" cy="2103120"/>
          </a:xfrm>
          <a:prstGeom prst="rect">
            <a:avLst/>
          </a:prstGeom>
          <a:noFill/>
          <a:ln>
            <a:noFill/>
          </a:ln>
        </p:spPr>
      </p:sp>
      <p:sp>
        <p:nvSpPr>
          <p:cNvPr id="116" name="Google Shape;116;p16"/>
          <p:cNvSpPr txBox="1"/>
          <p:nvPr>
            <p:ph idx="5" type="body"/>
          </p:nvPr>
        </p:nvSpPr>
        <p:spPr>
          <a:xfrm>
            <a:off x="6200777"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6"/>
          <p:cNvSpPr/>
          <p:nvPr>
            <p:ph idx="6" type="pic"/>
          </p:nvPr>
        </p:nvSpPr>
        <p:spPr>
          <a:xfrm>
            <a:off x="6210469" y="1524000"/>
            <a:ext cx="2679192" cy="2103120"/>
          </a:xfrm>
          <a:prstGeom prst="rect">
            <a:avLst/>
          </a:prstGeom>
          <a:noFill/>
          <a:ln>
            <a:noFill/>
          </a:ln>
        </p:spPr>
      </p:sp>
      <p:sp>
        <p:nvSpPr>
          <p:cNvPr id="118" name="Google Shape;118;p16"/>
          <p:cNvSpPr txBox="1"/>
          <p:nvPr>
            <p:ph idx="7" type="body"/>
          </p:nvPr>
        </p:nvSpPr>
        <p:spPr>
          <a:xfrm>
            <a:off x="3315078"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6"/>
          <p:cNvSpPr/>
          <p:nvPr>
            <p:ph idx="8" type="pic"/>
          </p:nvPr>
        </p:nvSpPr>
        <p:spPr>
          <a:xfrm>
            <a:off x="3322302" y="1524000"/>
            <a:ext cx="2679192" cy="2103120"/>
          </a:xfrm>
          <a:prstGeom prst="rect">
            <a:avLst/>
          </a:prstGeom>
          <a:noFill/>
          <a:ln>
            <a:noFill/>
          </a:ln>
        </p:spPr>
      </p:sp>
      <p:sp>
        <p:nvSpPr>
          <p:cNvPr id="120" name="Google Shape;120;p1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21" name="Google Shape;121;p16"/>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122" name="Shape 122"/>
        <p:cNvGrpSpPr/>
        <p:nvPr/>
      </p:nvGrpSpPr>
      <p:grpSpPr>
        <a:xfrm>
          <a:off x="0" y="0"/>
          <a:ext cx="0" cy="0"/>
          <a:chOff x="0" y="0"/>
          <a:chExt cx="0" cy="0"/>
        </a:xfrm>
      </p:grpSpPr>
      <p:pic>
        <p:nvPicPr>
          <p:cNvPr id="123" name="Google Shape;123;p1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24" name="Google Shape;124;p1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17"/>
          <p:cNvSpPr txBox="1"/>
          <p:nvPr>
            <p:ph idx="1" type="body"/>
          </p:nvPr>
        </p:nvSpPr>
        <p:spPr>
          <a:xfrm>
            <a:off x="41187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7"/>
          <p:cNvSpPr/>
          <p:nvPr>
            <p:ph idx="2" type="pic"/>
          </p:nvPr>
        </p:nvSpPr>
        <p:spPr>
          <a:xfrm>
            <a:off x="419100" y="1524000"/>
            <a:ext cx="3611880" cy="1755648"/>
          </a:xfrm>
          <a:prstGeom prst="rect">
            <a:avLst/>
          </a:prstGeom>
          <a:noFill/>
          <a:ln>
            <a:noFill/>
          </a:ln>
        </p:spPr>
      </p:sp>
      <p:sp>
        <p:nvSpPr>
          <p:cNvPr id="128" name="Google Shape;128;p17"/>
          <p:cNvSpPr txBox="1"/>
          <p:nvPr>
            <p:ph idx="3" type="body"/>
          </p:nvPr>
        </p:nvSpPr>
        <p:spPr>
          <a:xfrm>
            <a:off x="815379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17"/>
          <p:cNvSpPr/>
          <p:nvPr>
            <p:ph idx="4" type="pic"/>
          </p:nvPr>
        </p:nvSpPr>
        <p:spPr>
          <a:xfrm>
            <a:off x="8161020" y="1524000"/>
            <a:ext cx="3611880" cy="1755648"/>
          </a:xfrm>
          <a:prstGeom prst="rect">
            <a:avLst/>
          </a:prstGeom>
          <a:noFill/>
          <a:ln>
            <a:noFill/>
          </a:ln>
        </p:spPr>
      </p:sp>
      <p:sp>
        <p:nvSpPr>
          <p:cNvPr id="130" name="Google Shape;130;p17"/>
          <p:cNvSpPr txBox="1"/>
          <p:nvPr>
            <p:ph idx="5" type="body"/>
          </p:nvPr>
        </p:nvSpPr>
        <p:spPr>
          <a:xfrm>
            <a:off x="4294312"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7"/>
          <p:cNvSpPr/>
          <p:nvPr>
            <p:ph idx="6" type="pic"/>
          </p:nvPr>
        </p:nvSpPr>
        <p:spPr>
          <a:xfrm>
            <a:off x="4301536" y="1524000"/>
            <a:ext cx="3611880" cy="1755648"/>
          </a:xfrm>
          <a:prstGeom prst="rect">
            <a:avLst/>
          </a:prstGeom>
          <a:noFill/>
          <a:ln>
            <a:noFill/>
          </a:ln>
        </p:spPr>
      </p:sp>
      <p:sp>
        <p:nvSpPr>
          <p:cNvPr id="132" name="Google Shape;132;p17"/>
          <p:cNvSpPr txBox="1"/>
          <p:nvPr>
            <p:ph idx="7" type="body"/>
          </p:nvPr>
        </p:nvSpPr>
        <p:spPr>
          <a:xfrm>
            <a:off x="41187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7"/>
          <p:cNvSpPr/>
          <p:nvPr>
            <p:ph idx="8" type="pic"/>
          </p:nvPr>
        </p:nvSpPr>
        <p:spPr>
          <a:xfrm>
            <a:off x="419100" y="3934689"/>
            <a:ext cx="3611880" cy="1755648"/>
          </a:xfrm>
          <a:prstGeom prst="rect">
            <a:avLst/>
          </a:prstGeom>
          <a:noFill/>
          <a:ln>
            <a:noFill/>
          </a:ln>
        </p:spPr>
      </p:sp>
      <p:sp>
        <p:nvSpPr>
          <p:cNvPr id="134" name="Google Shape;134;p17"/>
          <p:cNvSpPr txBox="1"/>
          <p:nvPr>
            <p:ph idx="9" type="body"/>
          </p:nvPr>
        </p:nvSpPr>
        <p:spPr>
          <a:xfrm>
            <a:off x="815379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17"/>
          <p:cNvSpPr/>
          <p:nvPr>
            <p:ph idx="13" type="pic"/>
          </p:nvPr>
        </p:nvSpPr>
        <p:spPr>
          <a:xfrm>
            <a:off x="8161020" y="3934689"/>
            <a:ext cx="3611880" cy="1755648"/>
          </a:xfrm>
          <a:prstGeom prst="rect">
            <a:avLst/>
          </a:prstGeom>
          <a:noFill/>
          <a:ln>
            <a:noFill/>
          </a:ln>
        </p:spPr>
      </p:sp>
      <p:sp>
        <p:nvSpPr>
          <p:cNvPr id="136" name="Google Shape;136;p17"/>
          <p:cNvSpPr txBox="1"/>
          <p:nvPr>
            <p:ph idx="14" type="body"/>
          </p:nvPr>
        </p:nvSpPr>
        <p:spPr>
          <a:xfrm>
            <a:off x="4294312"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17"/>
          <p:cNvSpPr/>
          <p:nvPr>
            <p:ph idx="15" type="pic"/>
          </p:nvPr>
        </p:nvSpPr>
        <p:spPr>
          <a:xfrm>
            <a:off x="4301536" y="3934689"/>
            <a:ext cx="3611880" cy="1755648"/>
          </a:xfrm>
          <a:prstGeom prst="rect">
            <a:avLst/>
          </a:prstGeom>
          <a:noFill/>
          <a:ln>
            <a:noFill/>
          </a:ln>
        </p:spPr>
      </p:sp>
      <p:sp>
        <p:nvSpPr>
          <p:cNvPr id="138" name="Google Shape;138;p1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39" name="Google Shape;139;p17"/>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40" name="Shape 140"/>
        <p:cNvGrpSpPr/>
        <p:nvPr/>
      </p:nvGrpSpPr>
      <p:grpSpPr>
        <a:xfrm>
          <a:off x="0" y="0"/>
          <a:ext cx="0" cy="0"/>
          <a:chOff x="0" y="0"/>
          <a:chExt cx="0" cy="0"/>
        </a:xfrm>
      </p:grpSpPr>
      <p:sp>
        <p:nvSpPr>
          <p:cNvPr id="141" name="Google Shape;141;p18"/>
          <p:cNvSpPr txBox="1"/>
          <p:nvPr>
            <p:ph idx="1" type="body"/>
          </p:nvPr>
        </p:nvSpPr>
        <p:spPr>
          <a:xfrm>
            <a:off x="411876"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8"/>
          <p:cNvSpPr/>
          <p:nvPr>
            <p:ph idx="2" type="pic"/>
          </p:nvPr>
        </p:nvSpPr>
        <p:spPr>
          <a:xfrm>
            <a:off x="1069259" y="2626296"/>
            <a:ext cx="1188720" cy="1188720"/>
          </a:xfrm>
          <a:prstGeom prst="rect">
            <a:avLst/>
          </a:prstGeom>
          <a:noFill/>
          <a:ln>
            <a:noFill/>
          </a:ln>
        </p:spPr>
      </p:sp>
      <p:sp>
        <p:nvSpPr>
          <p:cNvPr id="143" name="Google Shape;143;p18"/>
          <p:cNvSpPr txBox="1"/>
          <p:nvPr>
            <p:ph idx="3" type="body"/>
          </p:nvPr>
        </p:nvSpPr>
        <p:spPr>
          <a:xfrm>
            <a:off x="9086484"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8"/>
          <p:cNvSpPr txBox="1"/>
          <p:nvPr>
            <p:ph idx="4" type="body"/>
          </p:nvPr>
        </p:nvSpPr>
        <p:spPr>
          <a:xfrm>
            <a:off x="6177027"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8"/>
          <p:cNvSpPr txBox="1"/>
          <p:nvPr>
            <p:ph idx="5" type="body"/>
          </p:nvPr>
        </p:nvSpPr>
        <p:spPr>
          <a:xfrm>
            <a:off x="3315078"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8"/>
          <p:cNvSpPr/>
          <p:nvPr>
            <p:ph idx="6" type="pic"/>
          </p:nvPr>
        </p:nvSpPr>
        <p:spPr>
          <a:xfrm>
            <a:off x="4049966" y="2626296"/>
            <a:ext cx="1188720" cy="1188720"/>
          </a:xfrm>
          <a:prstGeom prst="rect">
            <a:avLst/>
          </a:prstGeom>
          <a:noFill/>
          <a:ln>
            <a:noFill/>
          </a:ln>
        </p:spPr>
      </p:sp>
      <p:sp>
        <p:nvSpPr>
          <p:cNvPr id="147" name="Google Shape;147;p18"/>
          <p:cNvSpPr/>
          <p:nvPr>
            <p:ph idx="7" type="pic"/>
          </p:nvPr>
        </p:nvSpPr>
        <p:spPr>
          <a:xfrm>
            <a:off x="6911919" y="2626296"/>
            <a:ext cx="1188720" cy="1188720"/>
          </a:xfrm>
          <a:prstGeom prst="rect">
            <a:avLst/>
          </a:prstGeom>
          <a:noFill/>
          <a:ln>
            <a:noFill/>
          </a:ln>
        </p:spPr>
      </p:sp>
      <p:sp>
        <p:nvSpPr>
          <p:cNvPr id="148" name="Google Shape;148;p18"/>
          <p:cNvSpPr/>
          <p:nvPr>
            <p:ph idx="8" type="pic"/>
          </p:nvPr>
        </p:nvSpPr>
        <p:spPr>
          <a:xfrm>
            <a:off x="9773872" y="2626296"/>
            <a:ext cx="1188720" cy="1188720"/>
          </a:xfrm>
          <a:prstGeom prst="rect">
            <a:avLst/>
          </a:prstGeom>
          <a:noFill/>
          <a:ln>
            <a:noFill/>
          </a:ln>
        </p:spPr>
      </p:sp>
      <p:sp>
        <p:nvSpPr>
          <p:cNvPr id="149" name="Google Shape;149;p18"/>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0" name="Google Shape;150;p18"/>
          <p:cNvPicPr preferRelativeResize="0"/>
          <p:nvPr/>
        </p:nvPicPr>
        <p:blipFill rotWithShape="1">
          <a:blip r:embed="rId2">
            <a:alphaModFix/>
          </a:blip>
          <a:srcRect b="0" l="0" r="0" t="0"/>
          <a:stretch/>
        </p:blipFill>
        <p:spPr>
          <a:xfrm>
            <a:off x="9909200" y="365126"/>
            <a:ext cx="1772652" cy="449072"/>
          </a:xfrm>
          <a:prstGeom prst="rect">
            <a:avLst/>
          </a:prstGeom>
          <a:noFill/>
          <a:ln>
            <a:noFill/>
          </a:ln>
        </p:spPr>
      </p:pic>
      <p:pic>
        <p:nvPicPr>
          <p:cNvPr id="151" name="Google Shape;151;p18"/>
          <p:cNvPicPr preferRelativeResize="0"/>
          <p:nvPr/>
        </p:nvPicPr>
        <p:blipFill rotWithShape="1">
          <a:blip r:embed="rId3">
            <a:alphaModFix/>
          </a:blip>
          <a:srcRect b="0" l="0" r="0" t="0"/>
          <a:stretch/>
        </p:blipFill>
        <p:spPr>
          <a:xfrm rot="10800000">
            <a:off x="-1" y="-2"/>
            <a:ext cx="2268187" cy="2166103"/>
          </a:xfrm>
          <a:prstGeom prst="rect">
            <a:avLst/>
          </a:prstGeom>
          <a:noFill/>
          <a:ln>
            <a:noFill/>
          </a:ln>
        </p:spPr>
      </p:pic>
      <p:sp>
        <p:nvSpPr>
          <p:cNvPr id="152" name="Google Shape;152;p1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spTree>
      <p:nvGrpSpPr>
        <p:cNvPr id="153" name="Shape 153"/>
        <p:cNvGrpSpPr/>
        <p:nvPr/>
      </p:nvGrpSpPr>
      <p:grpSpPr>
        <a:xfrm>
          <a:off x="0" y="0"/>
          <a:ext cx="0" cy="0"/>
          <a:chOff x="0" y="0"/>
          <a:chExt cx="0" cy="0"/>
        </a:xfrm>
      </p:grpSpPr>
      <p:sp>
        <p:nvSpPr>
          <p:cNvPr id="154" name="Google Shape;154;p19"/>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5" name="Google Shape;155;p19"/>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6" name="Google Shape;156;p19"/>
          <p:cNvPicPr preferRelativeResize="0"/>
          <p:nvPr/>
        </p:nvPicPr>
        <p:blipFill rotWithShape="1">
          <a:blip r:embed="rId2">
            <a:alphaModFix/>
          </a:blip>
          <a:srcRect b="0" l="0" r="0" t="0"/>
          <a:stretch/>
        </p:blipFill>
        <p:spPr>
          <a:xfrm>
            <a:off x="2469" y="5"/>
            <a:ext cx="12188952" cy="1143000"/>
          </a:xfrm>
          <a:prstGeom prst="rect">
            <a:avLst/>
          </a:prstGeom>
          <a:noFill/>
          <a:ln>
            <a:noFill/>
          </a:ln>
        </p:spPr>
      </p:pic>
      <p:pic>
        <p:nvPicPr>
          <p:cNvPr id="157" name="Google Shape;157;p19"/>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58" name="Google Shape;158;p1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59" name="Shape 159"/>
        <p:cNvGrpSpPr/>
        <p:nvPr/>
      </p:nvGrpSpPr>
      <p:grpSpPr>
        <a:xfrm>
          <a:off x="0" y="0"/>
          <a:ext cx="0" cy="0"/>
          <a:chOff x="0" y="0"/>
          <a:chExt cx="0" cy="0"/>
        </a:xfrm>
      </p:grpSpPr>
      <p:pic>
        <p:nvPicPr>
          <p:cNvPr id="160" name="Google Shape;160;p2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61" name="Google Shape;161;p2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20"/>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0"/>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64" name="Google Shape;164;p20"/>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7" name="Google Shape;17;p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3"/>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2" name="Google Shape;22;p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165" name="Shape 165"/>
        <p:cNvGrpSpPr/>
        <p:nvPr/>
      </p:nvGrpSpPr>
      <p:grpSpPr>
        <a:xfrm>
          <a:off x="0" y="0"/>
          <a:ext cx="0" cy="0"/>
          <a:chOff x="0" y="0"/>
          <a:chExt cx="0" cy="0"/>
        </a:xfrm>
      </p:grpSpPr>
      <p:pic>
        <p:nvPicPr>
          <p:cNvPr id="166" name="Google Shape;166;p2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67" name="Google Shape;167;p2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21"/>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21"/>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70" name="Google Shape;170;p21"/>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171" name="Shape 171"/>
        <p:cNvGrpSpPr/>
        <p:nvPr/>
      </p:nvGrpSpPr>
      <p:grpSpPr>
        <a:xfrm>
          <a:off x="0" y="0"/>
          <a:ext cx="0" cy="0"/>
          <a:chOff x="0" y="0"/>
          <a:chExt cx="0" cy="0"/>
        </a:xfrm>
      </p:grpSpPr>
      <p:sp>
        <p:nvSpPr>
          <p:cNvPr id="172" name="Google Shape;172;p22"/>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74" name="Google Shape;174;p22"/>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175" name="Shape 175"/>
        <p:cNvGrpSpPr/>
        <p:nvPr/>
      </p:nvGrpSpPr>
      <p:grpSpPr>
        <a:xfrm>
          <a:off x="0" y="0"/>
          <a:ext cx="0" cy="0"/>
          <a:chOff x="0" y="0"/>
          <a:chExt cx="0" cy="0"/>
        </a:xfrm>
      </p:grpSpPr>
      <p:sp>
        <p:nvSpPr>
          <p:cNvPr id="176" name="Google Shape;176;p23"/>
          <p:cNvSpPr txBox="1"/>
          <p:nvPr>
            <p:ph type="title"/>
          </p:nvPr>
        </p:nvSpPr>
        <p:spPr>
          <a:xfrm>
            <a:off x="419100" y="365125"/>
            <a:ext cx="829818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23"/>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78" name="Google Shape;178;p23"/>
          <p:cNvSpPr txBox="1"/>
          <p:nvPr>
            <p:ph idx="1" type="body"/>
          </p:nvPr>
        </p:nvSpPr>
        <p:spPr>
          <a:xfrm>
            <a:off x="6076191"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23"/>
          <p:cNvSpPr txBox="1"/>
          <p:nvPr>
            <p:ph idx="2" type="body"/>
          </p:nvPr>
        </p:nvSpPr>
        <p:spPr>
          <a:xfrm>
            <a:off x="3251457"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23"/>
          <p:cNvSpPr txBox="1"/>
          <p:nvPr>
            <p:ph idx="3" type="body"/>
          </p:nvPr>
        </p:nvSpPr>
        <p:spPr>
          <a:xfrm>
            <a:off x="41910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23"/>
          <p:cNvSpPr txBox="1"/>
          <p:nvPr>
            <p:ph idx="4" type="body"/>
          </p:nvPr>
        </p:nvSpPr>
        <p:spPr>
          <a:xfrm>
            <a:off x="419102"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3"/>
          <p:cNvSpPr/>
          <p:nvPr/>
        </p:nvSpPr>
        <p:spPr>
          <a:xfrm>
            <a:off x="9029701" y="0"/>
            <a:ext cx="3188474"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3" name="Google Shape;183;p23"/>
          <p:cNvSpPr/>
          <p:nvPr/>
        </p:nvSpPr>
        <p:spPr>
          <a:xfrm>
            <a:off x="0" y="4020640"/>
            <a:ext cx="9029700" cy="28373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4" name="Google Shape;184;p23"/>
          <p:cNvSpPr txBox="1"/>
          <p:nvPr>
            <p:ph idx="5" type="body"/>
          </p:nvPr>
        </p:nvSpPr>
        <p:spPr>
          <a:xfrm>
            <a:off x="9327146" y="365126"/>
            <a:ext cx="2445755" cy="95155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800"/>
              <a:buNone/>
              <a:defRPr>
                <a:solidFill>
                  <a:schemeClr val="lt2"/>
                </a:solidFill>
              </a:defRPr>
            </a:lvl1pPr>
            <a:lvl2pPr indent="-381000" lvl="1" marL="914400" algn="l">
              <a:lnSpc>
                <a:spcPct val="90000"/>
              </a:lnSpc>
              <a:spcBef>
                <a:spcPts val="500"/>
              </a:spcBef>
              <a:spcAft>
                <a:spcPts val="0"/>
              </a:spcAft>
              <a:buClr>
                <a:schemeClr val="lt2"/>
              </a:buClr>
              <a:buSzPts val="2400"/>
              <a:buChar char="•"/>
              <a:defRPr>
                <a:solidFill>
                  <a:schemeClr val="lt2"/>
                </a:solidFill>
              </a:defRPr>
            </a:lvl2pPr>
            <a:lvl3pPr indent="-355600" lvl="2" marL="1371600" algn="l">
              <a:lnSpc>
                <a:spcPct val="90000"/>
              </a:lnSpc>
              <a:spcBef>
                <a:spcPts val="500"/>
              </a:spcBef>
              <a:spcAft>
                <a:spcPts val="0"/>
              </a:spcAft>
              <a:buClr>
                <a:schemeClr val="lt2"/>
              </a:buClr>
              <a:buSzPts val="2000"/>
              <a:buChar char="•"/>
              <a:defRPr>
                <a:solidFill>
                  <a:schemeClr val="lt2"/>
                </a:solidFill>
              </a:defRPr>
            </a:lvl3pPr>
            <a:lvl4pPr indent="-342900" lvl="3" marL="1828800" algn="l">
              <a:lnSpc>
                <a:spcPct val="90000"/>
              </a:lnSpc>
              <a:spcBef>
                <a:spcPts val="500"/>
              </a:spcBef>
              <a:spcAft>
                <a:spcPts val="0"/>
              </a:spcAft>
              <a:buClr>
                <a:schemeClr val="lt2"/>
              </a:buClr>
              <a:buSzPts val="1800"/>
              <a:buChar char="•"/>
              <a:defRPr>
                <a:solidFill>
                  <a:schemeClr val="lt2"/>
                </a:solidFill>
              </a:defRPr>
            </a:lvl4pPr>
            <a:lvl5pPr indent="-342900" lvl="4" marL="2286000" algn="l">
              <a:lnSpc>
                <a:spcPct val="90000"/>
              </a:lnSpc>
              <a:spcBef>
                <a:spcPts val="500"/>
              </a:spcBef>
              <a:spcAft>
                <a:spcPts val="0"/>
              </a:spcAft>
              <a:buClr>
                <a:schemeClr val="lt2"/>
              </a:buClr>
              <a:buSzPts val="18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3"/>
          <p:cNvSpPr txBox="1"/>
          <p:nvPr>
            <p:ph idx="6" type="body"/>
          </p:nvPr>
        </p:nvSpPr>
        <p:spPr>
          <a:xfrm>
            <a:off x="3259838"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23"/>
          <p:cNvSpPr txBox="1"/>
          <p:nvPr>
            <p:ph idx="7" type="body"/>
          </p:nvPr>
        </p:nvSpPr>
        <p:spPr>
          <a:xfrm>
            <a:off x="607619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3"/>
          <p:cNvSpPr txBox="1"/>
          <p:nvPr>
            <p:ph idx="8" type="body"/>
          </p:nvPr>
        </p:nvSpPr>
        <p:spPr>
          <a:xfrm>
            <a:off x="790222" y="4444327"/>
            <a:ext cx="7571082" cy="1311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3"/>
          <p:cNvSpPr txBox="1"/>
          <p:nvPr>
            <p:ph idx="9" type="body"/>
          </p:nvPr>
        </p:nvSpPr>
        <p:spPr>
          <a:xfrm>
            <a:off x="790222" y="5870446"/>
            <a:ext cx="7942034" cy="41370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89" name="Google Shape;189;p23"/>
          <p:cNvPicPr preferRelativeResize="0"/>
          <p:nvPr/>
        </p:nvPicPr>
        <p:blipFill rotWithShape="1">
          <a:blip r:embed="rId2">
            <a:alphaModFix/>
          </a:blip>
          <a:srcRect b="0" l="0" r="0" t="0"/>
          <a:stretch/>
        </p:blipFill>
        <p:spPr>
          <a:xfrm>
            <a:off x="9396238" y="6089840"/>
            <a:ext cx="1772656" cy="449073"/>
          </a:xfrm>
          <a:prstGeom prst="rect">
            <a:avLst/>
          </a:prstGeom>
          <a:noFill/>
          <a:ln>
            <a:noFill/>
          </a:ln>
        </p:spPr>
      </p:pic>
      <p:sp>
        <p:nvSpPr>
          <p:cNvPr id="190" name="Google Shape;190;p23"/>
          <p:cNvSpPr txBox="1"/>
          <p:nvPr>
            <p:ph idx="11" type="ftr"/>
          </p:nvPr>
        </p:nvSpPr>
        <p:spPr>
          <a:xfrm>
            <a:off x="419100"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3"/>
          <p:cNvSpPr txBox="1"/>
          <p:nvPr>
            <p:ph idx="13" type="body"/>
          </p:nvPr>
        </p:nvSpPr>
        <p:spPr>
          <a:xfrm>
            <a:off x="9327093" y="1564153"/>
            <a:ext cx="2445808" cy="12129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23"/>
          <p:cNvSpPr txBox="1"/>
          <p:nvPr/>
        </p:nvSpPr>
        <p:spPr>
          <a:xfrm>
            <a:off x="290923" y="3889248"/>
            <a:ext cx="770467" cy="23084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30000" lang="en-US" sz="14400">
                <a:solidFill>
                  <a:schemeClr val="lt1"/>
                </a:solidFill>
                <a:latin typeface="Arial"/>
                <a:ea typeface="Arial"/>
                <a:cs typeface="Arial"/>
                <a:sym typeface="Arial"/>
              </a:rPr>
              <a:t>“</a:t>
            </a:r>
            <a:endParaRPr sz="14400">
              <a:solidFill>
                <a:schemeClr val="lt1"/>
              </a:solidFill>
              <a:latin typeface="Arial"/>
              <a:ea typeface="Arial"/>
              <a:cs typeface="Arial"/>
              <a:sym typeface="Arial"/>
            </a:endParaRPr>
          </a:p>
        </p:txBody>
      </p:sp>
      <p:sp>
        <p:nvSpPr>
          <p:cNvPr id="193" name="Google Shape;193;p23"/>
          <p:cNvSpPr txBox="1"/>
          <p:nvPr>
            <p:ph idx="14" type="body"/>
          </p:nvPr>
        </p:nvSpPr>
        <p:spPr>
          <a:xfrm>
            <a:off x="9327145" y="3177326"/>
            <a:ext cx="2445808" cy="2758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23"/>
          <p:cNvSpPr txBox="1"/>
          <p:nvPr>
            <p:ph idx="15" type="body"/>
          </p:nvPr>
        </p:nvSpPr>
        <p:spPr>
          <a:xfrm>
            <a:off x="9327092" y="2880834"/>
            <a:ext cx="2445808" cy="2964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bg>
      <p:bgPr>
        <a:solidFill>
          <a:srgbClr val="222E3C"/>
        </a:solidFill>
      </p:bgPr>
    </p:bg>
    <p:spTree>
      <p:nvGrpSpPr>
        <p:cNvPr id="195" name="Shape 195"/>
        <p:cNvGrpSpPr/>
        <p:nvPr/>
      </p:nvGrpSpPr>
      <p:grpSpPr>
        <a:xfrm>
          <a:off x="0" y="0"/>
          <a:ext cx="0" cy="0"/>
          <a:chOff x="0" y="0"/>
          <a:chExt cx="0" cy="0"/>
        </a:xfrm>
      </p:grpSpPr>
      <p:sp>
        <p:nvSpPr>
          <p:cNvPr id="196" name="Google Shape;196;p24"/>
          <p:cNvSpPr txBox="1"/>
          <p:nvPr>
            <p:ph type="title"/>
          </p:nvPr>
        </p:nvSpPr>
        <p:spPr>
          <a:xfrm>
            <a:off x="419100" y="1361287"/>
            <a:ext cx="11353800" cy="3416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24"/>
          <p:cNvSpPr/>
          <p:nvPr/>
        </p:nvSpPr>
        <p:spPr>
          <a:xfrm>
            <a:off x="0" y="1444414"/>
            <a:ext cx="320634" cy="633768"/>
          </a:xfrm>
          <a:prstGeom prst="rect">
            <a:avLst/>
          </a:prstGeom>
          <a:solidFill>
            <a:srgbClr val="36C2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8" name="Google Shape;198;p24"/>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24"/>
          <p:cNvSpPr txBox="1"/>
          <p:nvPr>
            <p:ph idx="1" type="body"/>
          </p:nvPr>
        </p:nvSpPr>
        <p:spPr>
          <a:xfrm>
            <a:off x="419100" y="5024594"/>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0" name="Google Shape;200;p24"/>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5" name="Google Shape;25;p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7" name="Google Shape;27;p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28" name="Google Shape;28;p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0" name="Shape 30"/>
        <p:cNvGrpSpPr/>
        <p:nvPr/>
      </p:nvGrpSpPr>
      <p:grpSpPr>
        <a:xfrm>
          <a:off x="0" y="0"/>
          <a:ext cx="0" cy="0"/>
          <a:chOff x="0" y="0"/>
          <a:chExt cx="0" cy="0"/>
        </a:xfrm>
      </p:grpSpPr>
      <p:sp>
        <p:nvSpPr>
          <p:cNvPr id="31" name="Google Shape;31;p5"/>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 name="Google Shape;32;p5"/>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5" name="Google Shape;35;p5"/>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38" name="Google Shape;38;p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1" name="Google Shape;41;p6"/>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42" name="Shape 42"/>
        <p:cNvGrpSpPr/>
        <p:nvPr/>
      </p:nvGrpSpPr>
      <p:grpSpPr>
        <a:xfrm>
          <a:off x="0" y="0"/>
          <a:ext cx="0" cy="0"/>
          <a:chOff x="0" y="0"/>
          <a:chExt cx="0" cy="0"/>
        </a:xfrm>
      </p:grpSpPr>
      <p:sp>
        <p:nvSpPr>
          <p:cNvPr id="43" name="Google Shape;43;p7"/>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A circuit board&#10;&#10;Description automatically generated" id="44" name="Google Shape;44;p7"/>
          <p:cNvPicPr preferRelativeResize="0"/>
          <p:nvPr/>
        </p:nvPicPr>
        <p:blipFill rotWithShape="1">
          <a:blip r:embed="rId2">
            <a:alphaModFix/>
          </a:blip>
          <a:srcRect b="0" l="0" r="0" t="0"/>
          <a:stretch/>
        </p:blipFill>
        <p:spPr>
          <a:xfrm>
            <a:off x="588712" y="3159360"/>
            <a:ext cx="4537048" cy="3716132"/>
          </a:xfrm>
          <a:prstGeom prst="rect">
            <a:avLst/>
          </a:prstGeom>
          <a:noFill/>
          <a:ln>
            <a:noFill/>
          </a:ln>
        </p:spPr>
      </p:pic>
      <p:sp>
        <p:nvSpPr>
          <p:cNvPr id="45" name="Google Shape;45;p7"/>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900">
                <a:solidFill>
                  <a:schemeClr val="lt1"/>
                </a:solidFill>
                <a:latin typeface="Arial"/>
                <a:ea typeface="Arial"/>
                <a:cs typeface="Arial"/>
                <a:sym typeface="Arial"/>
              </a:defRPr>
            </a:lvl1pPr>
            <a:lvl2pPr indent="0" lvl="1" marL="0" algn="l">
              <a:spcBef>
                <a:spcPts val="0"/>
              </a:spcBef>
              <a:buNone/>
              <a:defRPr b="0" i="0" sz="900">
                <a:solidFill>
                  <a:schemeClr val="lt1"/>
                </a:solidFill>
                <a:latin typeface="Arial"/>
                <a:ea typeface="Arial"/>
                <a:cs typeface="Arial"/>
                <a:sym typeface="Arial"/>
              </a:defRPr>
            </a:lvl2pPr>
            <a:lvl3pPr indent="0" lvl="2" marL="0" algn="l">
              <a:spcBef>
                <a:spcPts val="0"/>
              </a:spcBef>
              <a:buNone/>
              <a:defRPr b="0" i="0" sz="900">
                <a:solidFill>
                  <a:schemeClr val="lt1"/>
                </a:solidFill>
                <a:latin typeface="Arial"/>
                <a:ea typeface="Arial"/>
                <a:cs typeface="Arial"/>
                <a:sym typeface="Arial"/>
              </a:defRPr>
            </a:lvl3pPr>
            <a:lvl4pPr indent="0" lvl="3" marL="0" algn="l">
              <a:spcBef>
                <a:spcPts val="0"/>
              </a:spcBef>
              <a:buNone/>
              <a:defRPr b="0" i="0" sz="900">
                <a:solidFill>
                  <a:schemeClr val="lt1"/>
                </a:solidFill>
                <a:latin typeface="Arial"/>
                <a:ea typeface="Arial"/>
                <a:cs typeface="Arial"/>
                <a:sym typeface="Arial"/>
              </a:defRPr>
            </a:lvl4pPr>
            <a:lvl5pPr indent="0" lvl="4" marL="0" algn="l">
              <a:spcBef>
                <a:spcPts val="0"/>
              </a:spcBef>
              <a:buNone/>
              <a:defRPr b="0" i="0" sz="900">
                <a:solidFill>
                  <a:schemeClr val="lt1"/>
                </a:solidFill>
                <a:latin typeface="Arial"/>
                <a:ea typeface="Arial"/>
                <a:cs typeface="Arial"/>
                <a:sym typeface="Arial"/>
              </a:defRPr>
            </a:lvl5pPr>
            <a:lvl6pPr indent="0" lvl="5" marL="0" algn="l">
              <a:spcBef>
                <a:spcPts val="0"/>
              </a:spcBef>
              <a:buNone/>
              <a:defRPr b="0" i="0" sz="900">
                <a:solidFill>
                  <a:schemeClr val="lt1"/>
                </a:solidFill>
                <a:latin typeface="Arial"/>
                <a:ea typeface="Arial"/>
                <a:cs typeface="Arial"/>
                <a:sym typeface="Arial"/>
              </a:defRPr>
            </a:lvl6pPr>
            <a:lvl7pPr indent="0" lvl="6" marL="0" algn="l">
              <a:spcBef>
                <a:spcPts val="0"/>
              </a:spcBef>
              <a:buNone/>
              <a:defRPr b="0" i="0" sz="900">
                <a:solidFill>
                  <a:schemeClr val="lt1"/>
                </a:solidFill>
                <a:latin typeface="Arial"/>
                <a:ea typeface="Arial"/>
                <a:cs typeface="Arial"/>
                <a:sym typeface="Arial"/>
              </a:defRPr>
            </a:lvl7pPr>
            <a:lvl8pPr indent="0" lvl="7" marL="0" algn="l">
              <a:spcBef>
                <a:spcPts val="0"/>
              </a:spcBef>
              <a:buNone/>
              <a:defRPr b="0" i="0" sz="900">
                <a:solidFill>
                  <a:schemeClr val="lt1"/>
                </a:solidFill>
                <a:latin typeface="Arial"/>
                <a:ea typeface="Arial"/>
                <a:cs typeface="Arial"/>
                <a:sym typeface="Arial"/>
              </a:defRPr>
            </a:lvl8pPr>
            <a:lvl9pPr indent="0" lvl="8" marL="0" algn="l">
              <a:spcBef>
                <a:spcPts val="0"/>
              </a:spcBef>
              <a:buNone/>
              <a:defRPr b="0" i="0" sz="9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8" name="Google Shape;48;p7"/>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9" name="Google Shape;49;p7"/>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50" name="Shape 50"/>
        <p:cNvGrpSpPr/>
        <p:nvPr/>
      </p:nvGrpSpPr>
      <p:grpSpPr>
        <a:xfrm>
          <a:off x="0" y="0"/>
          <a:ext cx="0" cy="0"/>
          <a:chOff x="0" y="0"/>
          <a:chExt cx="0" cy="0"/>
        </a:xfrm>
      </p:grpSpPr>
      <p:sp>
        <p:nvSpPr>
          <p:cNvPr id="51" name="Google Shape;51;p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3" name="Google Shape;53;p8"/>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54" name="Google Shape;54;p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55" name="Shape 55"/>
        <p:cNvGrpSpPr/>
        <p:nvPr/>
      </p:nvGrpSpPr>
      <p:grpSpPr>
        <a:xfrm>
          <a:off x="0" y="0"/>
          <a:ext cx="0" cy="0"/>
          <a:chOff x="0" y="0"/>
          <a:chExt cx="0" cy="0"/>
        </a:xfrm>
      </p:grpSpPr>
      <p:sp>
        <p:nvSpPr>
          <p:cNvPr id="56" name="Google Shape;56;p9"/>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9" name="Google Shape;59;p9"/>
          <p:cNvPicPr preferRelativeResize="0"/>
          <p:nvPr/>
        </p:nvPicPr>
        <p:blipFill rotWithShape="1">
          <a:blip r:embed="rId2">
            <a:alphaModFix/>
          </a:blip>
          <a:srcRect b="0" l="0" r="0" t="0"/>
          <a:stretch/>
        </p:blipFill>
        <p:spPr>
          <a:xfrm rot="10800000">
            <a:off x="-1" y="-2"/>
            <a:ext cx="2268187" cy="2166103"/>
          </a:xfrm>
          <a:prstGeom prst="rect">
            <a:avLst/>
          </a:prstGeom>
          <a:noFill/>
          <a:ln>
            <a:noFill/>
          </a:ln>
        </p:spPr>
      </p:pic>
      <p:pic>
        <p:nvPicPr>
          <p:cNvPr id="60" name="Google Shape;60;p9"/>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61" name="Shape 61"/>
        <p:cNvGrpSpPr/>
        <p:nvPr/>
      </p:nvGrpSpPr>
      <p:grpSpPr>
        <a:xfrm>
          <a:off x="0" y="0"/>
          <a:ext cx="0" cy="0"/>
          <a:chOff x="0" y="0"/>
          <a:chExt cx="0" cy="0"/>
        </a:xfrm>
      </p:grpSpPr>
      <p:pic>
        <p:nvPicPr>
          <p:cNvPr id="62" name="Google Shape;62;p10"/>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63" name="Google Shape;63;p10"/>
          <p:cNvSpPr txBox="1"/>
          <p:nvPr/>
        </p:nvSpPr>
        <p:spPr>
          <a:xfrm>
            <a:off x="423968" y="6089839"/>
            <a:ext cx="8921913" cy="64633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900">
                <a:solidFill>
                  <a:schemeClr val="lt1"/>
                </a:solidFill>
                <a:latin typeface="Arial"/>
                <a:ea typeface="Arial"/>
                <a:cs typeface="Arial"/>
                <a:sym typeface="Arial"/>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a:solidFill>
                  <a:schemeClr val="lt1"/>
                </a:solidFill>
                <a:latin typeface="Arial"/>
                <a:ea typeface="Arial"/>
                <a:cs typeface="Arial"/>
                <a:sym typeface="Arial"/>
              </a:rPr>
              <a:t>aws-course-feedback@amazon.com</a:t>
            </a:r>
            <a:r>
              <a:rPr lang="en-US" sz="900">
                <a:solidFill>
                  <a:schemeClr val="lt1"/>
                </a:solidFill>
                <a:latin typeface="Arial"/>
                <a:ea typeface="Arial"/>
                <a:cs typeface="Arial"/>
                <a:sym typeface="Arial"/>
              </a:rPr>
              <a:t>. For all other questions, contact us at: </a:t>
            </a:r>
            <a:r>
              <a:rPr lang="en-US" sz="900" u="sng">
                <a:solidFill>
                  <a:schemeClr val="lt1"/>
                </a:solidFill>
                <a:latin typeface="Arial"/>
                <a:ea typeface="Arial"/>
                <a:cs typeface="Arial"/>
                <a:sym typeface="Arial"/>
              </a:rPr>
              <a:t>https://aws.amazon.com/contact-us/aws-training/</a:t>
            </a:r>
            <a:r>
              <a:rPr lang="en-US" sz="900">
                <a:solidFill>
                  <a:schemeClr val="lt1"/>
                </a:solidFill>
                <a:latin typeface="Arial"/>
                <a:ea typeface="Arial"/>
                <a:cs typeface="Arial"/>
                <a:sym typeface="Arial"/>
              </a:rPr>
              <a:t>. All trademarks are the property of their owners.</a:t>
            </a:r>
            <a:endParaRPr/>
          </a:p>
          <a:p>
            <a:pPr indent="0" lvl="0" marL="0" marR="0" rtl="0" algn="just">
              <a:spcBef>
                <a:spcPts val="0"/>
              </a:spcBef>
              <a:spcAft>
                <a:spcPts val="0"/>
              </a:spcAft>
              <a:buNone/>
            </a:pPr>
            <a:r>
              <a:t/>
            </a:r>
            <a:endParaRPr sz="900">
              <a:solidFill>
                <a:schemeClr val="dk1"/>
              </a:solidFill>
              <a:latin typeface="Arial"/>
              <a:ea typeface="Arial"/>
              <a:cs typeface="Arial"/>
              <a:sym typeface="Arial"/>
            </a:endParaRPr>
          </a:p>
        </p:txBody>
      </p:sp>
      <p:sp>
        <p:nvSpPr>
          <p:cNvPr id="64" name="Google Shape;64;p1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5" name="Google Shape;65;p10"/>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19100" y="1825625"/>
            <a:ext cx="113538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1"/>
          <p:cNvSpPr txBox="1"/>
          <p:nvPr>
            <p:ph idx="11" type="ftr"/>
          </p:nvPr>
        </p:nvSpPr>
        <p:spPr>
          <a:xfrm>
            <a:off x="419100" y="6356350"/>
            <a:ext cx="68710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5.png"/><Relationship Id="rId9"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28.png"/><Relationship Id="rId8" Type="http://schemas.openxmlformats.org/officeDocument/2006/relationships/image" Target="../media/image24.png"/></Relationships>
</file>

<file path=ppt/slides/_rels/slide21.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2.png"/><Relationship Id="rId12"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35.png"/><Relationship Id="rId9" Type="http://schemas.openxmlformats.org/officeDocument/2006/relationships/image" Target="../media/image17.png"/><Relationship Id="rId5" Type="http://schemas.openxmlformats.org/officeDocument/2006/relationships/image" Target="../media/image37.png"/><Relationship Id="rId6" Type="http://schemas.openxmlformats.org/officeDocument/2006/relationships/image" Target="../media/image34.png"/><Relationship Id="rId7" Type="http://schemas.openxmlformats.org/officeDocument/2006/relationships/image" Target="../media/image24.png"/><Relationship Id="rId8" Type="http://schemas.openxmlformats.org/officeDocument/2006/relationships/image" Target="../media/image36.png"/></Relationships>
</file>

<file path=ppt/slides/_rels/slide22.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44.png"/><Relationship Id="rId13" Type="http://schemas.openxmlformats.org/officeDocument/2006/relationships/image" Target="../media/image39.png"/><Relationship Id="rId12"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45.png"/><Relationship Id="rId5" Type="http://schemas.openxmlformats.org/officeDocument/2006/relationships/image" Target="../media/image11.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43.png"/></Relationships>
</file>

<file path=ppt/slides/_rels/slide24.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24.png"/><Relationship Id="rId13" Type="http://schemas.openxmlformats.org/officeDocument/2006/relationships/image" Target="../media/image41.png"/><Relationship Id="rId12"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8.png"/><Relationship Id="rId9" Type="http://schemas.openxmlformats.org/officeDocument/2006/relationships/image" Target="../media/image34.png"/><Relationship Id="rId14"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11.png"/><Relationship Id="rId8" Type="http://schemas.openxmlformats.org/officeDocument/2006/relationships/image" Target="../media/image35.png"/></Relationships>
</file>

<file path=ppt/slides/_rels/slide25.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51.png"/><Relationship Id="rId13" Type="http://schemas.openxmlformats.org/officeDocument/2006/relationships/image" Target="../media/image56.png"/><Relationship Id="rId12" Type="http://schemas.openxmlformats.org/officeDocument/2006/relationships/image" Target="../media/image52.png"/><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5.png"/><Relationship Id="rId9" Type="http://schemas.openxmlformats.org/officeDocument/2006/relationships/image" Target="../media/image17.png"/><Relationship Id="rId14"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34.png"/><Relationship Id="rId7" Type="http://schemas.openxmlformats.org/officeDocument/2006/relationships/image" Target="../media/image24.png"/><Relationship Id="rId8" Type="http://schemas.openxmlformats.org/officeDocument/2006/relationships/image" Target="../media/image36.png"/></Relationships>
</file>

<file path=ppt/slides/_rels/slide26.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54.png"/><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34.png"/><Relationship Id="rId9" Type="http://schemas.openxmlformats.org/officeDocument/2006/relationships/image" Target="../media/image47.png"/><Relationship Id="rId5" Type="http://schemas.openxmlformats.org/officeDocument/2006/relationships/image" Target="../media/image35.png"/><Relationship Id="rId6" Type="http://schemas.openxmlformats.org/officeDocument/2006/relationships/image" Target="../media/image24.png"/><Relationship Id="rId7" Type="http://schemas.openxmlformats.org/officeDocument/2006/relationships/image" Target="../media/image36.png"/><Relationship Id="rId8"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61.png"/><Relationship Id="rId7" Type="http://schemas.openxmlformats.org/officeDocument/2006/relationships/image" Target="../media/image48.png"/><Relationship Id="rId8" Type="http://schemas.openxmlformats.org/officeDocument/2006/relationships/image" Target="../media/image57.png"/></Relationships>
</file>

<file path=ppt/slides/_rels/slide28.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36.png"/><Relationship Id="rId13" Type="http://schemas.openxmlformats.org/officeDocument/2006/relationships/image" Target="../media/image30.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39.png"/><Relationship Id="rId5" Type="http://schemas.openxmlformats.org/officeDocument/2006/relationships/image" Target="../media/image11.png"/><Relationship Id="rId6" Type="http://schemas.openxmlformats.org/officeDocument/2006/relationships/image" Target="../media/image29.png"/><Relationship Id="rId7" Type="http://schemas.openxmlformats.org/officeDocument/2006/relationships/image" Target="../media/image34.png"/><Relationship Id="rId8" Type="http://schemas.openxmlformats.org/officeDocument/2006/relationships/image" Target="../media/image35.png"/></Relationships>
</file>

<file path=ppt/slides/_rels/slide29.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36.png"/><Relationship Id="rId13" Type="http://schemas.openxmlformats.org/officeDocument/2006/relationships/image" Target="../media/image30.png"/><Relationship Id="rId12"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39.png"/><Relationship Id="rId5" Type="http://schemas.openxmlformats.org/officeDocument/2006/relationships/image" Target="../media/image11.png"/><Relationship Id="rId6" Type="http://schemas.openxmlformats.org/officeDocument/2006/relationships/image" Target="../media/image29.png"/><Relationship Id="rId7" Type="http://schemas.openxmlformats.org/officeDocument/2006/relationships/image" Target="../media/image34.png"/><Relationship Id="rId8"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aws-tc-largeobjects.s3-us-west-2.amazonaws.com/ILT-TF-100-ACFNDS-20-EN/Module_5_VPC_Wizard+v2.0.mp4" TargetMode="Externa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35.png"/><Relationship Id="rId5" Type="http://schemas.openxmlformats.org/officeDocument/2006/relationships/image" Target="../media/image24.png"/><Relationship Id="rId6" Type="http://schemas.openxmlformats.org/officeDocument/2006/relationships/image" Target="../media/image36.png"/><Relationship Id="rId7" Type="http://schemas.openxmlformats.org/officeDocument/2006/relationships/image" Target="../media/image17.png"/><Relationship Id="rId8"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8.png"/><Relationship Id="rId4" Type="http://schemas.openxmlformats.org/officeDocument/2006/relationships/image" Target="../media/image62.png"/><Relationship Id="rId9" Type="http://schemas.openxmlformats.org/officeDocument/2006/relationships/image" Target="../media/image35.png"/><Relationship Id="rId5" Type="http://schemas.openxmlformats.org/officeDocument/2006/relationships/image" Target="../media/image24.png"/><Relationship Id="rId6" Type="http://schemas.openxmlformats.org/officeDocument/2006/relationships/image" Target="../media/image36.png"/><Relationship Id="rId7" Type="http://schemas.openxmlformats.org/officeDocument/2006/relationships/image" Target="../media/image17.png"/><Relationship Id="rId8"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6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3.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34.png"/></Relationships>
</file>

<file path=ppt/slides/_rels/slide45.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29.png"/><Relationship Id="rId9"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4.png"/><Relationship Id="rId7" Type="http://schemas.openxmlformats.org/officeDocument/2006/relationships/image" Target="../media/image36.png"/><Relationship Id="rId8"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72.jp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6.png"/><Relationship Id="rId4" Type="http://schemas.openxmlformats.org/officeDocument/2006/relationships/hyperlink" Target="http://www.exampl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75.png"/><Relationship Id="rId4" Type="http://schemas.openxmlformats.org/officeDocument/2006/relationships/image" Target="../media/image67.png"/><Relationship Id="rId5"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1.png"/><Relationship Id="rId4" Type="http://schemas.openxmlformats.org/officeDocument/2006/relationships/image" Target="../media/image69.png"/><Relationship Id="rId5" Type="http://schemas.openxmlformats.org/officeDocument/2006/relationships/image" Target="../media/image64.png"/><Relationship Id="rId6" Type="http://schemas.openxmlformats.org/officeDocument/2006/relationships/image" Target="../media/image75.png"/><Relationship Id="rId7"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9.png"/></Relationships>
</file>

<file path=ppt/slides/_rels/slide54.xml.rels><?xml version="1.0" encoding="UTF-8" standalone="yes"?><Relationships xmlns="http://schemas.openxmlformats.org/package/2006/relationships"><Relationship Id="rId10" Type="http://schemas.openxmlformats.org/officeDocument/2006/relationships/image" Target="../media/image81.png"/><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24.png"/><Relationship Id="rId4" Type="http://schemas.openxmlformats.org/officeDocument/2006/relationships/image" Target="../media/image70.png"/><Relationship Id="rId9" Type="http://schemas.openxmlformats.org/officeDocument/2006/relationships/image" Target="../media/image34.png"/><Relationship Id="rId5" Type="http://schemas.openxmlformats.org/officeDocument/2006/relationships/image" Target="../media/image75.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6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73.png"/><Relationship Id="rId4" Type="http://schemas.openxmlformats.org/officeDocument/2006/relationships/image" Target="../media/image77.png"/><Relationship Id="rId5"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6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aws.amazon.com/vpc/" TargetMode="External"/><Relationship Id="rId4" Type="http://schemas.openxmlformats.org/officeDocument/2006/relationships/hyperlink" Target="https://aws.amazon.com/vpc/" TargetMode="External"/><Relationship Id="rId5" Type="http://schemas.openxmlformats.org/officeDocument/2006/relationships/hyperlink" Target="https://aws.amazon.com/blogs/architecture/one-to-many-evolving-vpc-design/" TargetMode="External"/><Relationship Id="rId6" Type="http://schemas.openxmlformats.org/officeDocument/2006/relationships/hyperlink" Target="https://docs.aws.amazon.com/vpc/latest/userguide/what-is-amazon-vpc.html" TargetMode="External"/><Relationship Id="rId7" Type="http://schemas.openxmlformats.org/officeDocument/2006/relationships/hyperlink" Target="https://aws.amazon.com/cloudfront/?nc=sn&amp;loc=1"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a:latin typeface="Arial"/>
                <a:ea typeface="Arial"/>
                <a:cs typeface="Arial"/>
                <a:sym typeface="Arial"/>
              </a:rPr>
              <a:t>AWS Academy Cloud Foundations</a:t>
            </a:r>
            <a:endParaRPr/>
          </a:p>
        </p:txBody>
      </p:sp>
      <p:sp>
        <p:nvSpPr>
          <p:cNvPr id="206" name="Google Shape;206;p25"/>
          <p:cNvSpPr txBox="1"/>
          <p:nvPr>
            <p:ph type="title"/>
          </p:nvPr>
        </p:nvSpPr>
        <p:spPr>
          <a:xfrm>
            <a:off x="419100" y="3510595"/>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Arial"/>
              <a:buNone/>
            </a:pPr>
            <a:r>
              <a:rPr lang="en-US" sz="5400">
                <a:latin typeface="Arial"/>
                <a:ea typeface="Arial"/>
                <a:cs typeface="Arial"/>
                <a:sym typeface="Arial"/>
              </a:rPr>
              <a:t>Module 5: Networking and Content Delivery</a:t>
            </a:r>
            <a:endParaRPr/>
          </a:p>
        </p:txBody>
      </p:sp>
      <p:sp>
        <p:nvSpPr>
          <p:cNvPr id="207" name="Google Shape;207;p25"/>
          <p:cNvSpPr txBox="1"/>
          <p:nvPr/>
        </p:nvSpPr>
        <p:spPr>
          <a:xfrm>
            <a:off x="251791" y="6480313"/>
            <a:ext cx="4108174"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none" cap="none" strike="noStrike">
                <a:solidFill>
                  <a:schemeClr val="lt1"/>
                </a:solidFill>
                <a:latin typeface="Arial"/>
                <a:ea typeface="Arial"/>
                <a:cs typeface="Arial"/>
                <a:sym typeface="Arial"/>
              </a:rPr>
              <a:t>© 2019, Amazon Web Services, Inc. or its Affiliates. All rights reserved</a:t>
            </a:r>
            <a:r>
              <a:rPr b="0" i="0" lang="en-US" sz="900" u="none" cap="none" strike="noStrike">
                <a:solidFill>
                  <a:srgbClr val="262626"/>
                </a:solidFill>
                <a:latin typeface="Arial"/>
                <a:ea typeface="Arial"/>
                <a:cs typeface="Arial"/>
                <a:sym typeface="Arial"/>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4"/>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5: Networking and Content Delivery</a:t>
            </a:r>
            <a:endParaRPr/>
          </a:p>
        </p:txBody>
      </p:sp>
      <p:sp>
        <p:nvSpPr>
          <p:cNvPr id="345" name="Google Shape;345;p3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2: Amazon VPC</a:t>
            </a:r>
            <a:endParaRPr/>
          </a:p>
        </p:txBody>
      </p:sp>
      <p:sp>
        <p:nvSpPr>
          <p:cNvPr id="346" name="Google Shape;346;p3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VPC</a:t>
            </a:r>
            <a:endParaRPr/>
          </a:p>
        </p:txBody>
      </p:sp>
      <p:pic>
        <p:nvPicPr>
          <p:cNvPr id="352" name="Google Shape;352;p35"/>
          <p:cNvPicPr preferRelativeResize="0"/>
          <p:nvPr/>
        </p:nvPicPr>
        <p:blipFill rotWithShape="1">
          <a:blip r:embed="rId3">
            <a:alphaModFix/>
          </a:blip>
          <a:srcRect b="0" l="0" r="0" t="0"/>
          <a:stretch/>
        </p:blipFill>
        <p:spPr>
          <a:xfrm>
            <a:off x="419100" y="1528175"/>
            <a:ext cx="1371600" cy="1371600"/>
          </a:xfrm>
          <a:prstGeom prst="rect">
            <a:avLst/>
          </a:prstGeom>
          <a:noFill/>
          <a:ln>
            <a:noFill/>
          </a:ln>
        </p:spPr>
      </p:pic>
      <p:sp>
        <p:nvSpPr>
          <p:cNvPr id="353" name="Google Shape;353;p35"/>
          <p:cNvSpPr txBox="1"/>
          <p:nvPr/>
        </p:nvSpPr>
        <p:spPr>
          <a:xfrm>
            <a:off x="422564" y="3013501"/>
            <a:ext cx="137569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Amazon </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VPC</a:t>
            </a:r>
            <a:endParaRPr/>
          </a:p>
        </p:txBody>
      </p:sp>
      <p:sp>
        <p:nvSpPr>
          <p:cNvPr id="354" name="Google Shape;354;p35"/>
          <p:cNvSpPr txBox="1"/>
          <p:nvPr>
            <p:ph idx="1" type="body"/>
          </p:nvPr>
        </p:nvSpPr>
        <p:spPr>
          <a:xfrm>
            <a:off x="2161308" y="1528175"/>
            <a:ext cx="9611591"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Enables you to provision a </a:t>
            </a:r>
            <a:r>
              <a:rPr b="1" lang="en-US">
                <a:solidFill>
                  <a:schemeClr val="accent5"/>
                </a:solidFill>
              </a:rPr>
              <a:t>logically isolated</a:t>
            </a:r>
            <a:r>
              <a:rPr lang="en-US">
                <a:solidFill>
                  <a:schemeClr val="accent5"/>
                </a:solidFill>
              </a:rPr>
              <a:t> </a:t>
            </a:r>
            <a:r>
              <a:rPr lang="en-US"/>
              <a:t>section of the AWS Cloud where you can launch AWS resources in a virtual network that you define</a:t>
            </a:r>
            <a:endParaRPr/>
          </a:p>
          <a:p>
            <a:pPr indent="-228600" lvl="0" marL="228600" rtl="0" algn="l">
              <a:lnSpc>
                <a:spcPct val="90000"/>
              </a:lnSpc>
              <a:spcBef>
                <a:spcPts val="1000"/>
              </a:spcBef>
              <a:spcAft>
                <a:spcPts val="0"/>
              </a:spcAft>
              <a:buClr>
                <a:schemeClr val="dk1"/>
              </a:buClr>
              <a:buSzPts val="2800"/>
              <a:buChar char="•"/>
            </a:pPr>
            <a:r>
              <a:rPr lang="en-US"/>
              <a:t>Gives you </a:t>
            </a:r>
            <a:r>
              <a:rPr b="1" lang="en-US">
                <a:solidFill>
                  <a:schemeClr val="accent5"/>
                </a:solidFill>
              </a:rPr>
              <a:t>control over your virtual networking resources</a:t>
            </a:r>
            <a:r>
              <a:rPr lang="en-US"/>
              <a:t>, including:</a:t>
            </a:r>
            <a:endParaRPr/>
          </a:p>
          <a:p>
            <a:pPr indent="-228600" lvl="1" marL="685800" rtl="0" algn="l">
              <a:lnSpc>
                <a:spcPct val="90000"/>
              </a:lnSpc>
              <a:spcBef>
                <a:spcPts val="500"/>
              </a:spcBef>
              <a:spcAft>
                <a:spcPts val="0"/>
              </a:spcAft>
              <a:buClr>
                <a:schemeClr val="dk1"/>
              </a:buClr>
              <a:buSzPts val="2400"/>
              <a:buChar char="•"/>
            </a:pPr>
            <a:r>
              <a:rPr lang="en-US"/>
              <a:t>Selection of IP address range</a:t>
            </a:r>
            <a:endParaRPr/>
          </a:p>
          <a:p>
            <a:pPr indent="-228600" lvl="1" marL="685800" rtl="0" algn="l">
              <a:lnSpc>
                <a:spcPct val="90000"/>
              </a:lnSpc>
              <a:spcBef>
                <a:spcPts val="500"/>
              </a:spcBef>
              <a:spcAft>
                <a:spcPts val="0"/>
              </a:spcAft>
              <a:buClr>
                <a:schemeClr val="dk1"/>
              </a:buClr>
              <a:buSzPts val="2400"/>
              <a:buChar char="•"/>
            </a:pPr>
            <a:r>
              <a:rPr lang="en-US"/>
              <a:t>Creation of subnets</a:t>
            </a:r>
            <a:endParaRPr/>
          </a:p>
          <a:p>
            <a:pPr indent="-228600" lvl="1" marL="685800" rtl="0" algn="l">
              <a:lnSpc>
                <a:spcPct val="90000"/>
              </a:lnSpc>
              <a:spcBef>
                <a:spcPts val="500"/>
              </a:spcBef>
              <a:spcAft>
                <a:spcPts val="0"/>
              </a:spcAft>
              <a:buClr>
                <a:schemeClr val="dk1"/>
              </a:buClr>
              <a:buSzPts val="2400"/>
              <a:buChar char="•"/>
            </a:pPr>
            <a:r>
              <a:rPr lang="en-US"/>
              <a:t>Configuration of route tables and network gateways</a:t>
            </a:r>
            <a:endParaRPr/>
          </a:p>
          <a:p>
            <a:pPr indent="-228600" lvl="0" marL="228600" rtl="0" algn="l">
              <a:lnSpc>
                <a:spcPct val="90000"/>
              </a:lnSpc>
              <a:spcBef>
                <a:spcPts val="1000"/>
              </a:spcBef>
              <a:spcAft>
                <a:spcPts val="0"/>
              </a:spcAft>
              <a:buClr>
                <a:schemeClr val="dk1"/>
              </a:buClr>
              <a:buSzPts val="2800"/>
              <a:buChar char="•"/>
            </a:pPr>
            <a:r>
              <a:rPr lang="en-US"/>
              <a:t>Enables you to </a:t>
            </a:r>
            <a:r>
              <a:rPr b="1" lang="en-US">
                <a:solidFill>
                  <a:schemeClr val="accent5"/>
                </a:solidFill>
              </a:rPr>
              <a:t>customize the network configuration</a:t>
            </a:r>
            <a:r>
              <a:rPr lang="en-US"/>
              <a:t> for your VPC</a:t>
            </a:r>
            <a:endParaRPr/>
          </a:p>
          <a:p>
            <a:pPr indent="-228600" lvl="0" marL="228600" rtl="0" algn="l">
              <a:lnSpc>
                <a:spcPct val="90000"/>
              </a:lnSpc>
              <a:spcBef>
                <a:spcPts val="1000"/>
              </a:spcBef>
              <a:spcAft>
                <a:spcPts val="0"/>
              </a:spcAft>
              <a:buClr>
                <a:schemeClr val="dk1"/>
              </a:buClr>
              <a:buSzPts val="2800"/>
              <a:buChar char="•"/>
            </a:pPr>
            <a:r>
              <a:rPr lang="en-US"/>
              <a:t>Enables you to use </a:t>
            </a:r>
            <a:r>
              <a:rPr b="1" lang="en-US">
                <a:solidFill>
                  <a:schemeClr val="accent5"/>
                </a:solidFill>
              </a:rPr>
              <a:t>multiple layers of security</a:t>
            </a:r>
            <a:endParaRPr>
              <a:solidFill>
                <a:schemeClr val="accent5"/>
              </a:solidFill>
            </a:endParaRPr>
          </a:p>
          <a:p>
            <a:pPr indent="-50800" lvl="0" marL="228600" rtl="0" algn="l">
              <a:lnSpc>
                <a:spcPct val="90000"/>
              </a:lnSpc>
              <a:spcBef>
                <a:spcPts val="1000"/>
              </a:spcBef>
              <a:spcAft>
                <a:spcPts val="0"/>
              </a:spcAft>
              <a:buClr>
                <a:schemeClr val="dk1"/>
              </a:buClr>
              <a:buSzPts val="2800"/>
              <a:buNone/>
            </a:pPr>
            <a:r>
              <a:t/>
            </a:r>
            <a:endParaRPr/>
          </a:p>
        </p:txBody>
      </p:sp>
      <p:sp>
        <p:nvSpPr>
          <p:cNvPr id="355" name="Google Shape;355;p3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56" name="Google Shape;356;p3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VPCs and subnets</a:t>
            </a:r>
            <a:endParaRPr/>
          </a:p>
        </p:txBody>
      </p:sp>
      <p:sp>
        <p:nvSpPr>
          <p:cNvPr id="362" name="Google Shape;362;p36"/>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VPCs:</a:t>
            </a:r>
            <a:endParaRPr/>
          </a:p>
          <a:p>
            <a:pPr indent="-228600" lvl="1" marL="685800" rtl="0" algn="l">
              <a:lnSpc>
                <a:spcPct val="90000"/>
              </a:lnSpc>
              <a:spcBef>
                <a:spcPts val="500"/>
              </a:spcBef>
              <a:spcAft>
                <a:spcPts val="0"/>
              </a:spcAft>
              <a:buClr>
                <a:schemeClr val="dk1"/>
              </a:buClr>
              <a:buSzPts val="2400"/>
              <a:buChar char="•"/>
            </a:pPr>
            <a:r>
              <a:rPr b="1" lang="en-US">
                <a:solidFill>
                  <a:schemeClr val="accent5"/>
                </a:solidFill>
              </a:rPr>
              <a:t>Logically isolated </a:t>
            </a:r>
            <a:r>
              <a:rPr lang="en-US"/>
              <a:t>from other VPCs</a:t>
            </a:r>
            <a:endParaRPr/>
          </a:p>
          <a:p>
            <a:pPr indent="-228600" lvl="1" marL="685800" rtl="0" algn="l">
              <a:lnSpc>
                <a:spcPct val="90000"/>
              </a:lnSpc>
              <a:spcBef>
                <a:spcPts val="500"/>
              </a:spcBef>
              <a:spcAft>
                <a:spcPts val="0"/>
              </a:spcAft>
              <a:buClr>
                <a:schemeClr val="dk1"/>
              </a:buClr>
              <a:buSzPts val="2400"/>
              <a:buChar char="•"/>
            </a:pPr>
            <a:r>
              <a:rPr b="1" lang="en-US">
                <a:solidFill>
                  <a:schemeClr val="accent5"/>
                </a:solidFill>
              </a:rPr>
              <a:t>Dedicated</a:t>
            </a:r>
            <a:r>
              <a:rPr lang="en-US"/>
              <a:t> to your AWS account</a:t>
            </a:r>
            <a:endParaRPr/>
          </a:p>
          <a:p>
            <a:pPr indent="-228600" lvl="1" marL="685800" rtl="0" algn="l">
              <a:lnSpc>
                <a:spcPct val="90000"/>
              </a:lnSpc>
              <a:spcBef>
                <a:spcPts val="500"/>
              </a:spcBef>
              <a:spcAft>
                <a:spcPts val="0"/>
              </a:spcAft>
              <a:buClr>
                <a:schemeClr val="dk1"/>
              </a:buClr>
              <a:buSzPts val="2400"/>
              <a:buChar char="•"/>
            </a:pPr>
            <a:r>
              <a:rPr lang="en-US"/>
              <a:t>Belong to a single </a:t>
            </a:r>
            <a:r>
              <a:rPr b="1" lang="en-US">
                <a:solidFill>
                  <a:schemeClr val="accent5"/>
                </a:solidFill>
              </a:rPr>
              <a:t>AWS Region </a:t>
            </a:r>
            <a:r>
              <a:rPr lang="en-US"/>
              <a:t>and can span multiple Availability Zones</a:t>
            </a:r>
            <a:endParaRPr/>
          </a:p>
          <a:p>
            <a:pPr indent="-228600" lvl="0" marL="228600" rtl="0" algn="l">
              <a:lnSpc>
                <a:spcPct val="90000"/>
              </a:lnSpc>
              <a:spcBef>
                <a:spcPts val="1000"/>
              </a:spcBef>
              <a:spcAft>
                <a:spcPts val="0"/>
              </a:spcAft>
              <a:buClr>
                <a:schemeClr val="dk1"/>
              </a:buClr>
              <a:buSzPts val="2800"/>
              <a:buChar char="•"/>
            </a:pPr>
            <a:r>
              <a:rPr lang="en-US"/>
              <a:t>Subnets:</a:t>
            </a:r>
            <a:endParaRPr/>
          </a:p>
          <a:p>
            <a:pPr indent="-228600" lvl="1" marL="685800" rtl="0" algn="l">
              <a:lnSpc>
                <a:spcPct val="90000"/>
              </a:lnSpc>
              <a:spcBef>
                <a:spcPts val="500"/>
              </a:spcBef>
              <a:spcAft>
                <a:spcPts val="0"/>
              </a:spcAft>
              <a:buClr>
                <a:schemeClr val="dk1"/>
              </a:buClr>
              <a:buSzPts val="2400"/>
              <a:buChar char="•"/>
            </a:pPr>
            <a:r>
              <a:rPr b="1" lang="en-US">
                <a:solidFill>
                  <a:schemeClr val="accent5"/>
                </a:solidFill>
              </a:rPr>
              <a:t>Range of IP addresses</a:t>
            </a:r>
            <a:r>
              <a:rPr b="1" lang="en-US">
                <a:solidFill>
                  <a:schemeClr val="accent6"/>
                </a:solidFill>
              </a:rPr>
              <a:t> </a:t>
            </a:r>
            <a:r>
              <a:rPr lang="en-US"/>
              <a:t>that divide a VPC</a:t>
            </a:r>
            <a:endParaRPr/>
          </a:p>
          <a:p>
            <a:pPr indent="-228600" lvl="1" marL="685800" rtl="0" algn="l">
              <a:lnSpc>
                <a:spcPct val="90000"/>
              </a:lnSpc>
              <a:spcBef>
                <a:spcPts val="500"/>
              </a:spcBef>
              <a:spcAft>
                <a:spcPts val="0"/>
              </a:spcAft>
              <a:buClr>
                <a:schemeClr val="dk1"/>
              </a:buClr>
              <a:buSzPts val="2400"/>
              <a:buChar char="•"/>
            </a:pPr>
            <a:r>
              <a:rPr lang="en-US"/>
              <a:t>Belong to a single </a:t>
            </a:r>
            <a:r>
              <a:rPr b="1" lang="en-US">
                <a:solidFill>
                  <a:schemeClr val="accent5"/>
                </a:solidFill>
              </a:rPr>
              <a:t>Availability Zone</a:t>
            </a:r>
            <a:endParaRPr/>
          </a:p>
          <a:p>
            <a:pPr indent="-228600" lvl="1" marL="685800" rtl="0" algn="l">
              <a:lnSpc>
                <a:spcPct val="90000"/>
              </a:lnSpc>
              <a:spcBef>
                <a:spcPts val="500"/>
              </a:spcBef>
              <a:spcAft>
                <a:spcPts val="0"/>
              </a:spcAft>
              <a:buClr>
                <a:schemeClr val="dk1"/>
              </a:buClr>
              <a:buSzPts val="2400"/>
              <a:buChar char="•"/>
            </a:pPr>
            <a:r>
              <a:rPr lang="en-US"/>
              <a:t>Classified as </a:t>
            </a:r>
            <a:r>
              <a:rPr b="1" lang="en-US">
                <a:solidFill>
                  <a:schemeClr val="accent5"/>
                </a:solidFill>
              </a:rPr>
              <a:t>public</a:t>
            </a:r>
            <a:r>
              <a:rPr b="1" lang="en-US">
                <a:solidFill>
                  <a:schemeClr val="accent6"/>
                </a:solidFill>
              </a:rPr>
              <a:t> </a:t>
            </a:r>
            <a:r>
              <a:rPr lang="en-US"/>
              <a:t>or</a:t>
            </a:r>
            <a:r>
              <a:rPr b="1" lang="en-US">
                <a:solidFill>
                  <a:schemeClr val="accent6"/>
                </a:solidFill>
              </a:rPr>
              <a:t> </a:t>
            </a:r>
            <a:r>
              <a:rPr b="1" lang="en-US">
                <a:solidFill>
                  <a:schemeClr val="accent5"/>
                </a:solidFill>
              </a:rPr>
              <a:t>private</a:t>
            </a:r>
            <a:endParaRPr/>
          </a:p>
        </p:txBody>
      </p:sp>
      <p:grpSp>
        <p:nvGrpSpPr>
          <p:cNvPr descr="simple architecture diagram of the aws cloud with one region and one vpc spread across two availability zones. the vpc has one subnet inside each availability zone." id="363" name="Google Shape;363;p36"/>
          <p:cNvGrpSpPr/>
          <p:nvPr/>
        </p:nvGrpSpPr>
        <p:grpSpPr>
          <a:xfrm>
            <a:off x="6268215" y="1528175"/>
            <a:ext cx="5605130" cy="4221461"/>
            <a:chOff x="6268215" y="1528175"/>
            <a:chExt cx="5605130" cy="4221461"/>
          </a:xfrm>
        </p:grpSpPr>
        <p:grpSp>
          <p:nvGrpSpPr>
            <p:cNvPr id="364" name="Google Shape;364;p36"/>
            <p:cNvGrpSpPr/>
            <p:nvPr/>
          </p:nvGrpSpPr>
          <p:grpSpPr>
            <a:xfrm>
              <a:off x="6268215" y="1528175"/>
              <a:ext cx="5605130" cy="4221461"/>
              <a:chOff x="6268215" y="1528175"/>
              <a:chExt cx="5605130" cy="4221461"/>
            </a:xfrm>
          </p:grpSpPr>
          <p:sp>
            <p:nvSpPr>
              <p:cNvPr id="365" name="Google Shape;365;p36"/>
              <p:cNvSpPr/>
              <p:nvPr/>
            </p:nvSpPr>
            <p:spPr>
              <a:xfrm>
                <a:off x="6268215" y="1528175"/>
                <a:ext cx="5605130" cy="4221461"/>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AWS Cloud</a:t>
                </a:r>
                <a:endParaRPr/>
              </a:p>
            </p:txBody>
          </p:sp>
          <p:pic>
            <p:nvPicPr>
              <p:cNvPr id="366" name="Google Shape;366;p36"/>
              <p:cNvPicPr preferRelativeResize="0"/>
              <p:nvPr/>
            </p:nvPicPr>
            <p:blipFill rotWithShape="1">
              <a:blip r:embed="rId3">
                <a:alphaModFix/>
              </a:blip>
              <a:srcRect b="0" l="0" r="0" t="0"/>
              <a:stretch/>
            </p:blipFill>
            <p:spPr>
              <a:xfrm>
                <a:off x="6268215" y="1528175"/>
                <a:ext cx="457200" cy="457200"/>
              </a:xfrm>
              <a:prstGeom prst="rect">
                <a:avLst/>
              </a:prstGeom>
              <a:noFill/>
              <a:ln>
                <a:noFill/>
              </a:ln>
            </p:spPr>
          </p:pic>
        </p:grpSp>
        <p:grpSp>
          <p:nvGrpSpPr>
            <p:cNvPr id="367" name="Google Shape;367;p36"/>
            <p:cNvGrpSpPr/>
            <p:nvPr/>
          </p:nvGrpSpPr>
          <p:grpSpPr>
            <a:xfrm>
              <a:off x="6492504" y="2147455"/>
              <a:ext cx="5131460" cy="3394363"/>
              <a:chOff x="6492504" y="2147455"/>
              <a:chExt cx="5131460" cy="3394363"/>
            </a:xfrm>
          </p:grpSpPr>
          <p:sp>
            <p:nvSpPr>
              <p:cNvPr id="368" name="Google Shape;368;p36"/>
              <p:cNvSpPr/>
              <p:nvPr/>
            </p:nvSpPr>
            <p:spPr>
              <a:xfrm>
                <a:off x="6492504" y="2147455"/>
                <a:ext cx="5131460" cy="3394363"/>
              </a:xfrm>
              <a:prstGeom prst="rect">
                <a:avLst/>
              </a:prstGeom>
              <a:noFill/>
              <a:ln cap="flat" cmpd="sng" w="12700">
                <a:solidFill>
                  <a:schemeClr val="accent3"/>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600">
                    <a:solidFill>
                      <a:schemeClr val="accent3"/>
                    </a:solidFill>
                    <a:latin typeface="Arial"/>
                    <a:ea typeface="Arial"/>
                    <a:cs typeface="Arial"/>
                    <a:sym typeface="Arial"/>
                  </a:rPr>
                  <a:t>  Region</a:t>
                </a:r>
                <a:endParaRPr/>
              </a:p>
            </p:txBody>
          </p:sp>
          <p:pic>
            <p:nvPicPr>
              <p:cNvPr id="369" name="Google Shape;369;p36"/>
              <p:cNvPicPr preferRelativeResize="0"/>
              <p:nvPr/>
            </p:nvPicPr>
            <p:blipFill rotWithShape="1">
              <a:blip r:embed="rId4">
                <a:alphaModFix/>
              </a:blip>
              <a:srcRect b="0" l="0" r="0" t="0"/>
              <a:stretch/>
            </p:blipFill>
            <p:spPr>
              <a:xfrm>
                <a:off x="6492504" y="2147455"/>
                <a:ext cx="457200" cy="457200"/>
              </a:xfrm>
              <a:prstGeom prst="rect">
                <a:avLst/>
              </a:prstGeom>
              <a:noFill/>
              <a:ln>
                <a:noFill/>
              </a:ln>
            </p:spPr>
          </p:pic>
        </p:grpSp>
        <p:sp>
          <p:nvSpPr>
            <p:cNvPr id="370" name="Google Shape;370;p36"/>
            <p:cNvSpPr/>
            <p:nvPr/>
          </p:nvSpPr>
          <p:spPr>
            <a:xfrm>
              <a:off x="7608801" y="2604655"/>
              <a:ext cx="1828800" cy="2725170"/>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accent3"/>
                  </a:solidFill>
                  <a:latin typeface="Arial"/>
                  <a:ea typeface="Arial"/>
                  <a:cs typeface="Arial"/>
                  <a:sym typeface="Arial"/>
                </a:rPr>
                <a:t>Availability Zone 1</a:t>
              </a:r>
              <a:endParaRPr/>
            </a:p>
          </p:txBody>
        </p:sp>
        <p:sp>
          <p:nvSpPr>
            <p:cNvPr id="371" name="Google Shape;371;p36"/>
            <p:cNvSpPr/>
            <p:nvPr/>
          </p:nvSpPr>
          <p:spPr>
            <a:xfrm>
              <a:off x="9574605" y="2604655"/>
              <a:ext cx="1828800" cy="2725170"/>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600">
                  <a:solidFill>
                    <a:schemeClr val="accent3"/>
                  </a:solidFill>
                  <a:latin typeface="Arial"/>
                  <a:ea typeface="Arial"/>
                  <a:cs typeface="Arial"/>
                  <a:sym typeface="Arial"/>
                </a:rPr>
                <a:t>Availability Zone 2</a:t>
              </a:r>
              <a:endParaRPr/>
            </a:p>
          </p:txBody>
        </p:sp>
        <p:grpSp>
          <p:nvGrpSpPr>
            <p:cNvPr id="372" name="Google Shape;372;p36"/>
            <p:cNvGrpSpPr/>
            <p:nvPr/>
          </p:nvGrpSpPr>
          <p:grpSpPr>
            <a:xfrm>
              <a:off x="6611265" y="3049416"/>
              <a:ext cx="4901435" cy="2090620"/>
              <a:chOff x="6611265" y="3049416"/>
              <a:chExt cx="4901435" cy="2090620"/>
            </a:xfrm>
          </p:grpSpPr>
          <p:sp>
            <p:nvSpPr>
              <p:cNvPr id="373" name="Google Shape;373;p36"/>
              <p:cNvSpPr/>
              <p:nvPr/>
            </p:nvSpPr>
            <p:spPr>
              <a:xfrm>
                <a:off x="6611265" y="3049416"/>
                <a:ext cx="4901435" cy="209062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VPC</a:t>
                </a:r>
                <a:endParaRPr b="0" i="0" sz="1200" u="none" cap="none" strike="noStrike">
                  <a:solidFill>
                    <a:srgbClr val="1D8900"/>
                  </a:solidFill>
                  <a:latin typeface="Arial"/>
                  <a:ea typeface="Arial"/>
                  <a:cs typeface="Arial"/>
                  <a:sym typeface="Arial"/>
                </a:endParaRPr>
              </a:p>
            </p:txBody>
          </p:sp>
          <p:pic>
            <p:nvPicPr>
              <p:cNvPr id="374" name="Google Shape;374;p36"/>
              <p:cNvPicPr preferRelativeResize="0"/>
              <p:nvPr/>
            </p:nvPicPr>
            <p:blipFill rotWithShape="1">
              <a:blip r:embed="rId5">
                <a:alphaModFix/>
              </a:blip>
              <a:srcRect b="0" l="0" r="0" t="0"/>
              <a:stretch/>
            </p:blipFill>
            <p:spPr>
              <a:xfrm>
                <a:off x="6611266" y="3049416"/>
                <a:ext cx="457200" cy="457200"/>
              </a:xfrm>
              <a:prstGeom prst="rect">
                <a:avLst/>
              </a:prstGeom>
              <a:noFill/>
              <a:ln>
                <a:noFill/>
              </a:ln>
            </p:spPr>
          </p:pic>
        </p:grpSp>
        <p:grpSp>
          <p:nvGrpSpPr>
            <p:cNvPr id="375" name="Google Shape;375;p36"/>
            <p:cNvGrpSpPr/>
            <p:nvPr/>
          </p:nvGrpSpPr>
          <p:grpSpPr>
            <a:xfrm>
              <a:off x="7749169" y="3549288"/>
              <a:ext cx="1554480" cy="1145359"/>
              <a:chOff x="7749169" y="3549288"/>
              <a:chExt cx="1554480" cy="1145359"/>
            </a:xfrm>
          </p:grpSpPr>
          <p:sp>
            <p:nvSpPr>
              <p:cNvPr id="376" name="Google Shape;376;p36"/>
              <p:cNvSpPr/>
              <p:nvPr/>
            </p:nvSpPr>
            <p:spPr>
              <a:xfrm>
                <a:off x="7749169" y="3551647"/>
                <a:ext cx="1554480" cy="11430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lang="en-US" sz="1600">
                    <a:solidFill>
                      <a:srgbClr val="1D8900"/>
                    </a:solidFill>
                    <a:latin typeface="Arial"/>
                    <a:ea typeface="Arial"/>
                    <a:cs typeface="Arial"/>
                    <a:sym typeface="Arial"/>
                  </a:rPr>
                  <a:t>   Su</a:t>
                </a:r>
                <a:r>
                  <a:rPr b="0" i="0" lang="en-US" sz="1600" u="none" cap="none" strike="noStrike">
                    <a:solidFill>
                      <a:srgbClr val="1D8900"/>
                    </a:solidFill>
                    <a:latin typeface="Arial"/>
                    <a:ea typeface="Arial"/>
                    <a:cs typeface="Arial"/>
                    <a:sym typeface="Arial"/>
                  </a:rPr>
                  <a:t>bnet</a:t>
                </a:r>
                <a:endParaRPr/>
              </a:p>
            </p:txBody>
          </p:sp>
          <p:pic>
            <p:nvPicPr>
              <p:cNvPr id="377" name="Google Shape;377;p36"/>
              <p:cNvPicPr preferRelativeResize="0"/>
              <p:nvPr/>
            </p:nvPicPr>
            <p:blipFill rotWithShape="1">
              <a:blip r:embed="rId6">
                <a:alphaModFix/>
              </a:blip>
              <a:srcRect b="0" l="0" r="0" t="0"/>
              <a:stretch/>
            </p:blipFill>
            <p:spPr>
              <a:xfrm>
                <a:off x="7749169" y="3549288"/>
                <a:ext cx="457200" cy="457200"/>
              </a:xfrm>
              <a:prstGeom prst="rect">
                <a:avLst/>
              </a:prstGeom>
              <a:noFill/>
              <a:ln>
                <a:noFill/>
              </a:ln>
            </p:spPr>
          </p:pic>
        </p:grpSp>
        <p:grpSp>
          <p:nvGrpSpPr>
            <p:cNvPr id="378" name="Google Shape;378;p36"/>
            <p:cNvGrpSpPr/>
            <p:nvPr/>
          </p:nvGrpSpPr>
          <p:grpSpPr>
            <a:xfrm>
              <a:off x="9661890" y="3549288"/>
              <a:ext cx="1554480" cy="1145359"/>
              <a:chOff x="9661890" y="3549288"/>
              <a:chExt cx="1554480" cy="1145359"/>
            </a:xfrm>
          </p:grpSpPr>
          <p:sp>
            <p:nvSpPr>
              <p:cNvPr id="379" name="Google Shape;379;p36"/>
              <p:cNvSpPr/>
              <p:nvPr/>
            </p:nvSpPr>
            <p:spPr>
              <a:xfrm>
                <a:off x="9661890" y="3551647"/>
                <a:ext cx="1554480" cy="11430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lang="en-US" sz="1600">
                    <a:solidFill>
                      <a:srgbClr val="1D8900"/>
                    </a:solidFill>
                    <a:latin typeface="Arial"/>
                    <a:ea typeface="Arial"/>
                    <a:cs typeface="Arial"/>
                    <a:sym typeface="Arial"/>
                  </a:rPr>
                  <a:t>   S</a:t>
                </a:r>
                <a:r>
                  <a:rPr b="0" i="0" lang="en-US" sz="1600" u="none" cap="none" strike="noStrike">
                    <a:solidFill>
                      <a:srgbClr val="1D8900"/>
                    </a:solidFill>
                    <a:latin typeface="Arial"/>
                    <a:ea typeface="Arial"/>
                    <a:cs typeface="Arial"/>
                    <a:sym typeface="Arial"/>
                  </a:rPr>
                  <a:t>ubnet</a:t>
                </a:r>
                <a:endParaRPr/>
              </a:p>
            </p:txBody>
          </p:sp>
          <p:pic>
            <p:nvPicPr>
              <p:cNvPr id="380" name="Google Shape;380;p36"/>
              <p:cNvPicPr preferRelativeResize="0"/>
              <p:nvPr/>
            </p:nvPicPr>
            <p:blipFill rotWithShape="1">
              <a:blip r:embed="rId7">
                <a:alphaModFix/>
              </a:blip>
              <a:srcRect b="0" l="0" r="0" t="0"/>
              <a:stretch/>
            </p:blipFill>
            <p:spPr>
              <a:xfrm>
                <a:off x="9661890" y="3549288"/>
                <a:ext cx="457200" cy="457200"/>
              </a:xfrm>
              <a:prstGeom prst="rect">
                <a:avLst/>
              </a:prstGeom>
              <a:noFill/>
              <a:ln>
                <a:noFill/>
              </a:ln>
            </p:spPr>
          </p:pic>
        </p:grpSp>
      </p:grpSp>
      <p:sp>
        <p:nvSpPr>
          <p:cNvPr id="381" name="Google Shape;381;p3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82" name="Google Shape;382;p3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IP addressing</a:t>
            </a:r>
            <a:endParaRPr/>
          </a:p>
        </p:txBody>
      </p:sp>
      <p:sp>
        <p:nvSpPr>
          <p:cNvPr id="388" name="Google Shape;388;p37"/>
          <p:cNvSpPr txBox="1"/>
          <p:nvPr>
            <p:ph idx="1" type="body"/>
          </p:nvPr>
        </p:nvSpPr>
        <p:spPr>
          <a:xfrm>
            <a:off x="419099" y="1528175"/>
            <a:ext cx="5773101"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When you create a VPC, you assign it to an IPv4 </a:t>
            </a:r>
            <a:r>
              <a:rPr b="1" lang="en-US" sz="2400">
                <a:solidFill>
                  <a:schemeClr val="accent5"/>
                </a:solidFill>
              </a:rPr>
              <a:t>CIDR block </a:t>
            </a:r>
            <a:r>
              <a:rPr lang="en-US" sz="2400"/>
              <a:t>(range of </a:t>
            </a:r>
            <a:r>
              <a:rPr b="1" lang="en-US" sz="2400">
                <a:solidFill>
                  <a:schemeClr val="accent5"/>
                </a:solidFill>
              </a:rPr>
              <a:t>private</a:t>
            </a:r>
            <a:r>
              <a:rPr lang="en-US" sz="2400"/>
              <a:t> IPv4 addresses).</a:t>
            </a:r>
            <a:endParaRPr/>
          </a:p>
          <a:p>
            <a:pPr indent="-228600" lvl="0" marL="228600" rtl="0" algn="l">
              <a:lnSpc>
                <a:spcPct val="90000"/>
              </a:lnSpc>
              <a:spcBef>
                <a:spcPts val="1000"/>
              </a:spcBef>
              <a:spcAft>
                <a:spcPts val="0"/>
              </a:spcAft>
              <a:buClr>
                <a:schemeClr val="dk1"/>
              </a:buClr>
              <a:buSzPts val="2400"/>
              <a:buChar char="•"/>
            </a:pPr>
            <a:r>
              <a:rPr lang="en-US" sz="2400"/>
              <a:t>You </a:t>
            </a:r>
            <a:r>
              <a:rPr b="1" lang="en-US" sz="2400">
                <a:solidFill>
                  <a:schemeClr val="accent5"/>
                </a:solidFill>
              </a:rPr>
              <a:t>cannot change the address range </a:t>
            </a:r>
            <a:r>
              <a:rPr lang="en-US" sz="2400"/>
              <a:t>after you create the VPC.</a:t>
            </a:r>
            <a:endParaRPr/>
          </a:p>
          <a:p>
            <a:pPr indent="-228600" lvl="0" marL="228600" rtl="0" algn="l">
              <a:lnSpc>
                <a:spcPct val="90000"/>
              </a:lnSpc>
              <a:spcBef>
                <a:spcPts val="1000"/>
              </a:spcBef>
              <a:spcAft>
                <a:spcPts val="0"/>
              </a:spcAft>
              <a:buClr>
                <a:schemeClr val="dk1"/>
              </a:buClr>
              <a:buSzPts val="2400"/>
              <a:buChar char="•"/>
            </a:pPr>
            <a:r>
              <a:rPr lang="en-US" sz="2400"/>
              <a:t>The </a:t>
            </a:r>
            <a:r>
              <a:rPr b="1" lang="en-US" sz="2400">
                <a:solidFill>
                  <a:schemeClr val="accent5"/>
                </a:solidFill>
              </a:rPr>
              <a:t>largest</a:t>
            </a:r>
            <a:r>
              <a:rPr lang="en-US" sz="2400"/>
              <a:t> IPv4 CIDR block size is </a:t>
            </a:r>
            <a:r>
              <a:rPr b="1" lang="en-US" sz="2400">
                <a:solidFill>
                  <a:schemeClr val="accent5"/>
                </a:solidFill>
              </a:rPr>
              <a:t>/16</a:t>
            </a:r>
            <a:r>
              <a:rPr lang="en-US" sz="2400"/>
              <a:t>.</a:t>
            </a:r>
            <a:endParaRPr/>
          </a:p>
          <a:p>
            <a:pPr indent="-228600" lvl="0" marL="228600" rtl="0" algn="l">
              <a:lnSpc>
                <a:spcPct val="90000"/>
              </a:lnSpc>
              <a:spcBef>
                <a:spcPts val="1000"/>
              </a:spcBef>
              <a:spcAft>
                <a:spcPts val="0"/>
              </a:spcAft>
              <a:buClr>
                <a:schemeClr val="dk1"/>
              </a:buClr>
              <a:buSzPts val="2400"/>
              <a:buChar char="•"/>
            </a:pPr>
            <a:r>
              <a:rPr lang="en-US" sz="2400"/>
              <a:t>The </a:t>
            </a:r>
            <a:r>
              <a:rPr b="1" lang="en-US" sz="2400">
                <a:solidFill>
                  <a:schemeClr val="accent5"/>
                </a:solidFill>
              </a:rPr>
              <a:t>smallest</a:t>
            </a:r>
            <a:r>
              <a:rPr lang="en-US" sz="2400"/>
              <a:t> IPv4 CIDR block size is </a:t>
            </a:r>
            <a:r>
              <a:rPr b="1" lang="en-US" sz="2400">
                <a:solidFill>
                  <a:schemeClr val="accent5"/>
                </a:solidFill>
              </a:rPr>
              <a:t>/28</a:t>
            </a:r>
            <a:r>
              <a:rPr lang="en-US" sz="2400"/>
              <a:t>.</a:t>
            </a:r>
            <a:endParaRPr/>
          </a:p>
          <a:p>
            <a:pPr indent="-228600" lvl="0" marL="228600" rtl="0" algn="l">
              <a:lnSpc>
                <a:spcPct val="90000"/>
              </a:lnSpc>
              <a:spcBef>
                <a:spcPts val="1000"/>
              </a:spcBef>
              <a:spcAft>
                <a:spcPts val="0"/>
              </a:spcAft>
              <a:buClr>
                <a:schemeClr val="dk1"/>
              </a:buClr>
              <a:buSzPts val="2400"/>
              <a:buChar char="•"/>
            </a:pPr>
            <a:r>
              <a:rPr lang="en-US" sz="2400"/>
              <a:t>IPv6 is also supported (with a different block size limit).</a:t>
            </a:r>
            <a:endParaRPr/>
          </a:p>
          <a:p>
            <a:pPr indent="-228600" lvl="0" marL="228600" rtl="0" algn="l">
              <a:lnSpc>
                <a:spcPct val="90000"/>
              </a:lnSpc>
              <a:spcBef>
                <a:spcPts val="1000"/>
              </a:spcBef>
              <a:spcAft>
                <a:spcPts val="0"/>
              </a:spcAft>
              <a:buClr>
                <a:schemeClr val="dk1"/>
              </a:buClr>
              <a:buSzPts val="2400"/>
              <a:buChar char="•"/>
            </a:pPr>
            <a:r>
              <a:rPr lang="en-US" sz="2400"/>
              <a:t>CIDR blocks of subnets </a:t>
            </a:r>
            <a:r>
              <a:rPr b="1" lang="en-US" sz="2400">
                <a:solidFill>
                  <a:schemeClr val="accent5"/>
                </a:solidFill>
              </a:rPr>
              <a:t>cannot overlap</a:t>
            </a:r>
            <a:r>
              <a:rPr lang="en-US" sz="2400"/>
              <a:t>.</a:t>
            </a:r>
            <a:endParaRPr/>
          </a:p>
        </p:txBody>
      </p:sp>
      <p:grpSp>
        <p:nvGrpSpPr>
          <p:cNvPr id="389" name="Google Shape;389;p37"/>
          <p:cNvGrpSpPr/>
          <p:nvPr/>
        </p:nvGrpSpPr>
        <p:grpSpPr>
          <a:xfrm>
            <a:off x="6268214" y="1587500"/>
            <a:ext cx="5504686" cy="2194791"/>
            <a:chOff x="6268214" y="1587500"/>
            <a:chExt cx="5504686" cy="2194791"/>
          </a:xfrm>
        </p:grpSpPr>
        <p:sp>
          <p:nvSpPr>
            <p:cNvPr id="390" name="Google Shape;390;p37"/>
            <p:cNvSpPr txBox="1"/>
            <p:nvPr/>
          </p:nvSpPr>
          <p:spPr>
            <a:xfrm>
              <a:off x="6433314" y="2343457"/>
              <a:ext cx="509847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accent5"/>
                  </a:solidFill>
                  <a:latin typeface="Arial"/>
                  <a:ea typeface="Arial"/>
                  <a:cs typeface="Arial"/>
                  <a:sym typeface="Arial"/>
                </a:rPr>
                <a:t>x.x.x.x/16</a:t>
              </a:r>
              <a:r>
                <a:rPr lang="en-US" sz="2400">
                  <a:solidFill>
                    <a:schemeClr val="accent6"/>
                  </a:solidFill>
                  <a:latin typeface="Arial"/>
                  <a:ea typeface="Arial"/>
                  <a:cs typeface="Arial"/>
                  <a:sym typeface="Arial"/>
                </a:rPr>
                <a:t> </a:t>
              </a:r>
              <a:r>
                <a:rPr lang="en-US" sz="2400">
                  <a:solidFill>
                    <a:schemeClr val="dk1"/>
                  </a:solidFill>
                  <a:latin typeface="Arial"/>
                  <a:ea typeface="Arial"/>
                  <a:cs typeface="Arial"/>
                  <a:sym typeface="Arial"/>
                </a:rPr>
                <a:t>or 65,536 addresses (max)</a:t>
              </a:r>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to</a:t>
              </a:r>
              <a:br>
                <a:rPr lang="en-US" sz="2400">
                  <a:solidFill>
                    <a:schemeClr val="dk1"/>
                  </a:solidFill>
                  <a:latin typeface="Arial"/>
                  <a:ea typeface="Arial"/>
                  <a:cs typeface="Arial"/>
                  <a:sym typeface="Arial"/>
                </a:rPr>
              </a:br>
              <a:r>
                <a:rPr lang="en-US" sz="2400">
                  <a:solidFill>
                    <a:schemeClr val="accent5"/>
                  </a:solidFill>
                  <a:latin typeface="Arial"/>
                  <a:ea typeface="Arial"/>
                  <a:cs typeface="Arial"/>
                  <a:sym typeface="Arial"/>
                </a:rPr>
                <a:t>x.x.x.x/28</a:t>
              </a:r>
              <a:r>
                <a:rPr lang="en-US" sz="2400">
                  <a:solidFill>
                    <a:schemeClr val="accent6"/>
                  </a:solidFill>
                  <a:latin typeface="Arial"/>
                  <a:ea typeface="Arial"/>
                  <a:cs typeface="Arial"/>
                  <a:sym typeface="Arial"/>
                </a:rPr>
                <a:t> </a:t>
              </a:r>
              <a:r>
                <a:rPr lang="en-US" sz="2400">
                  <a:solidFill>
                    <a:schemeClr val="dk1"/>
                  </a:solidFill>
                  <a:latin typeface="Arial"/>
                  <a:ea typeface="Arial"/>
                  <a:cs typeface="Arial"/>
                  <a:sym typeface="Arial"/>
                </a:rPr>
                <a:t>or 16 addresses (min)</a:t>
              </a:r>
              <a:endParaRPr/>
            </a:p>
          </p:txBody>
        </p:sp>
        <p:sp>
          <p:nvSpPr>
            <p:cNvPr id="391" name="Google Shape;391;p37"/>
            <p:cNvSpPr/>
            <p:nvPr/>
          </p:nvSpPr>
          <p:spPr>
            <a:xfrm>
              <a:off x="6268214" y="1587500"/>
              <a:ext cx="5504686" cy="2194791"/>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VPC</a:t>
              </a:r>
              <a:endParaRPr b="0" i="0" sz="1200" u="none" cap="none" strike="noStrike">
                <a:solidFill>
                  <a:srgbClr val="1D8900"/>
                </a:solidFill>
                <a:latin typeface="Arial"/>
                <a:ea typeface="Arial"/>
                <a:cs typeface="Arial"/>
                <a:sym typeface="Arial"/>
              </a:endParaRPr>
            </a:p>
          </p:txBody>
        </p:sp>
        <p:pic>
          <p:nvPicPr>
            <p:cNvPr id="392" name="Google Shape;392;p37"/>
            <p:cNvPicPr preferRelativeResize="0"/>
            <p:nvPr/>
          </p:nvPicPr>
          <p:blipFill rotWithShape="1">
            <a:blip r:embed="rId3">
              <a:alphaModFix/>
            </a:blip>
            <a:srcRect b="0" l="0" r="0" t="0"/>
            <a:stretch/>
          </p:blipFill>
          <p:spPr>
            <a:xfrm>
              <a:off x="6268214" y="1587500"/>
              <a:ext cx="457200" cy="457200"/>
            </a:xfrm>
            <a:prstGeom prst="rect">
              <a:avLst/>
            </a:prstGeom>
            <a:noFill/>
            <a:ln>
              <a:noFill/>
            </a:ln>
          </p:spPr>
        </p:pic>
      </p:grpSp>
      <p:sp>
        <p:nvSpPr>
          <p:cNvPr id="393" name="Google Shape;393;p3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94" name="Google Shape;394;p3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Reserved IP addresses</a:t>
            </a:r>
            <a:endParaRPr/>
          </a:p>
        </p:txBody>
      </p:sp>
      <p:sp>
        <p:nvSpPr>
          <p:cNvPr id="400" name="Google Shape;400;p38"/>
          <p:cNvSpPr txBox="1"/>
          <p:nvPr/>
        </p:nvSpPr>
        <p:spPr>
          <a:xfrm>
            <a:off x="259812" y="1345998"/>
            <a:ext cx="1171754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Example</a:t>
            </a:r>
            <a:r>
              <a:rPr lang="en-US" sz="2400">
                <a:solidFill>
                  <a:schemeClr val="dk1"/>
                </a:solidFill>
                <a:latin typeface="Arial"/>
                <a:ea typeface="Arial"/>
                <a:cs typeface="Arial"/>
                <a:sym typeface="Arial"/>
              </a:rPr>
              <a:t>: A VPC with an IPv4 CIDR block of 10.0.0.0/16 has 65,536 total IP addresses.</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The VPC has four equal-sized subnets. Only 251 IP addresses are available for use by each subnet.</a:t>
            </a:r>
            <a:endParaRPr/>
          </a:p>
        </p:txBody>
      </p:sp>
      <p:grpSp>
        <p:nvGrpSpPr>
          <p:cNvPr descr="architecture diagram of a VPC with four equal-sized subnets." id="401" name="Google Shape;401;p38"/>
          <p:cNvGrpSpPr/>
          <p:nvPr/>
        </p:nvGrpSpPr>
        <p:grpSpPr>
          <a:xfrm>
            <a:off x="467932" y="2852730"/>
            <a:ext cx="5980994" cy="3381883"/>
            <a:chOff x="467932" y="2852730"/>
            <a:chExt cx="4644394" cy="3381883"/>
          </a:xfrm>
        </p:grpSpPr>
        <p:grpSp>
          <p:nvGrpSpPr>
            <p:cNvPr id="402" name="Google Shape;402;p38"/>
            <p:cNvGrpSpPr/>
            <p:nvPr/>
          </p:nvGrpSpPr>
          <p:grpSpPr>
            <a:xfrm>
              <a:off x="467932" y="2852730"/>
              <a:ext cx="4644394" cy="3381883"/>
              <a:chOff x="467932" y="2603278"/>
              <a:chExt cx="4644394" cy="3381883"/>
            </a:xfrm>
          </p:grpSpPr>
          <p:grpSp>
            <p:nvGrpSpPr>
              <p:cNvPr id="403" name="Google Shape;403;p38"/>
              <p:cNvGrpSpPr/>
              <p:nvPr/>
            </p:nvGrpSpPr>
            <p:grpSpPr>
              <a:xfrm>
                <a:off x="467932" y="3159746"/>
                <a:ext cx="4577481" cy="2429264"/>
                <a:chOff x="-61597" y="3394364"/>
                <a:chExt cx="4577481" cy="2429264"/>
              </a:xfrm>
            </p:grpSpPr>
            <p:grpSp>
              <p:nvGrpSpPr>
                <p:cNvPr id="404" name="Google Shape;404;p38"/>
                <p:cNvGrpSpPr/>
                <p:nvPr/>
              </p:nvGrpSpPr>
              <p:grpSpPr>
                <a:xfrm>
                  <a:off x="-61597" y="3394364"/>
                  <a:ext cx="2215503" cy="1145359"/>
                  <a:chOff x="-61597" y="3394364"/>
                  <a:chExt cx="2215503" cy="1145359"/>
                </a:xfrm>
              </p:grpSpPr>
              <p:sp>
                <p:nvSpPr>
                  <p:cNvPr id="405" name="Google Shape;405;p38"/>
                  <p:cNvSpPr/>
                  <p:nvPr/>
                </p:nvSpPr>
                <p:spPr>
                  <a:xfrm>
                    <a:off x="-61597" y="3396723"/>
                    <a:ext cx="2215503" cy="11430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200"/>
                      <a:buFont typeface="Arial"/>
                      <a:buNone/>
                    </a:pPr>
                    <a:r>
                      <a:rPr b="0" i="0" lang="en-US" sz="1200" u="none" cap="none" strike="noStrike">
                        <a:solidFill>
                          <a:srgbClr val="1D8900"/>
                        </a:solidFill>
                        <a:latin typeface="Arial"/>
                        <a:ea typeface="Arial"/>
                        <a:cs typeface="Arial"/>
                        <a:sym typeface="Arial"/>
                      </a:rPr>
                      <a:t>        </a:t>
                    </a:r>
                    <a:r>
                      <a:rPr b="0" i="0" lang="en-US" sz="1600" u="none" cap="none" strike="noStrike">
                        <a:solidFill>
                          <a:srgbClr val="1D8900"/>
                        </a:solidFill>
                        <a:latin typeface="Arial"/>
                        <a:ea typeface="Arial"/>
                        <a:cs typeface="Arial"/>
                        <a:sym typeface="Arial"/>
                      </a:rPr>
                      <a:t>Subnet 1 (10.0.0.0/24)</a:t>
                    </a:r>
                    <a:endParaRPr/>
                  </a:p>
                </p:txBody>
              </p:sp>
              <p:pic>
                <p:nvPicPr>
                  <p:cNvPr id="406" name="Google Shape;406;p38"/>
                  <p:cNvPicPr preferRelativeResize="0"/>
                  <p:nvPr/>
                </p:nvPicPr>
                <p:blipFill rotWithShape="1">
                  <a:blip r:embed="rId3">
                    <a:alphaModFix/>
                  </a:blip>
                  <a:srcRect b="0" l="0" r="0" t="0"/>
                  <a:stretch/>
                </p:blipFill>
                <p:spPr>
                  <a:xfrm>
                    <a:off x="-48036" y="3394364"/>
                    <a:ext cx="457200" cy="457200"/>
                  </a:xfrm>
                  <a:prstGeom prst="rect">
                    <a:avLst/>
                  </a:prstGeom>
                  <a:noFill/>
                  <a:ln>
                    <a:noFill/>
                  </a:ln>
                </p:spPr>
              </p:pic>
            </p:grpSp>
            <p:grpSp>
              <p:nvGrpSpPr>
                <p:cNvPr id="407" name="Google Shape;407;p38"/>
                <p:cNvGrpSpPr/>
                <p:nvPr/>
              </p:nvGrpSpPr>
              <p:grpSpPr>
                <a:xfrm>
                  <a:off x="-48036" y="4678269"/>
                  <a:ext cx="2232436" cy="1145359"/>
                  <a:chOff x="-48036" y="3394364"/>
                  <a:chExt cx="2232436" cy="1145359"/>
                </a:xfrm>
              </p:grpSpPr>
              <p:sp>
                <p:nvSpPr>
                  <p:cNvPr id="408" name="Google Shape;408;p38"/>
                  <p:cNvSpPr/>
                  <p:nvPr/>
                </p:nvSpPr>
                <p:spPr>
                  <a:xfrm>
                    <a:off x="-48036" y="3396723"/>
                    <a:ext cx="2232436" cy="11430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200"/>
                      <a:buFont typeface="Arial"/>
                      <a:buNone/>
                    </a:pPr>
                    <a:r>
                      <a:rPr b="0" i="0" lang="en-US" sz="1200" u="none" cap="none" strike="noStrike">
                        <a:solidFill>
                          <a:srgbClr val="1D8900"/>
                        </a:solidFill>
                        <a:latin typeface="Arial"/>
                        <a:ea typeface="Arial"/>
                        <a:cs typeface="Arial"/>
                        <a:sym typeface="Arial"/>
                      </a:rPr>
                      <a:t>        </a:t>
                    </a:r>
                    <a:r>
                      <a:rPr b="0" i="0" lang="en-US" sz="1600" u="none" cap="none" strike="noStrike">
                        <a:solidFill>
                          <a:srgbClr val="1D8900"/>
                        </a:solidFill>
                        <a:latin typeface="Arial"/>
                        <a:ea typeface="Arial"/>
                        <a:cs typeface="Arial"/>
                        <a:sym typeface="Arial"/>
                      </a:rPr>
                      <a:t>Subnet 4 (10.0.1.0/24)</a:t>
                    </a:r>
                    <a:endParaRPr/>
                  </a:p>
                </p:txBody>
              </p:sp>
              <p:pic>
                <p:nvPicPr>
                  <p:cNvPr id="409" name="Google Shape;409;p38"/>
                  <p:cNvPicPr preferRelativeResize="0"/>
                  <p:nvPr/>
                </p:nvPicPr>
                <p:blipFill rotWithShape="1">
                  <a:blip r:embed="rId3">
                    <a:alphaModFix/>
                  </a:blip>
                  <a:srcRect b="0" l="0" r="0" t="0"/>
                  <a:stretch/>
                </p:blipFill>
                <p:spPr>
                  <a:xfrm>
                    <a:off x="-29350" y="3394364"/>
                    <a:ext cx="457200" cy="457200"/>
                  </a:xfrm>
                  <a:prstGeom prst="rect">
                    <a:avLst/>
                  </a:prstGeom>
                  <a:noFill/>
                  <a:ln>
                    <a:noFill/>
                  </a:ln>
                </p:spPr>
              </p:pic>
            </p:grpSp>
            <p:grpSp>
              <p:nvGrpSpPr>
                <p:cNvPr id="410" name="Google Shape;410;p38"/>
                <p:cNvGrpSpPr/>
                <p:nvPr/>
              </p:nvGrpSpPr>
              <p:grpSpPr>
                <a:xfrm>
                  <a:off x="2336800" y="3394364"/>
                  <a:ext cx="2179084" cy="1145359"/>
                  <a:chOff x="419100" y="3394364"/>
                  <a:chExt cx="2179084" cy="1145359"/>
                </a:xfrm>
              </p:grpSpPr>
              <p:sp>
                <p:nvSpPr>
                  <p:cNvPr id="411" name="Google Shape;411;p38"/>
                  <p:cNvSpPr/>
                  <p:nvPr/>
                </p:nvSpPr>
                <p:spPr>
                  <a:xfrm>
                    <a:off x="442195" y="3396723"/>
                    <a:ext cx="2155989" cy="11430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200"/>
                      <a:buFont typeface="Arial"/>
                      <a:buNone/>
                    </a:pPr>
                    <a:r>
                      <a:rPr b="0" i="0" lang="en-US" sz="1200" u="none" cap="none" strike="noStrike">
                        <a:solidFill>
                          <a:srgbClr val="1D8900"/>
                        </a:solidFill>
                        <a:latin typeface="Arial"/>
                        <a:ea typeface="Arial"/>
                        <a:cs typeface="Arial"/>
                        <a:sym typeface="Arial"/>
                      </a:rPr>
                      <a:t>    </a:t>
                    </a:r>
                    <a:r>
                      <a:rPr lang="en-US" sz="1200">
                        <a:solidFill>
                          <a:srgbClr val="1D8900"/>
                        </a:solidFill>
                        <a:latin typeface="Arial"/>
                        <a:ea typeface="Arial"/>
                        <a:cs typeface="Arial"/>
                        <a:sym typeface="Arial"/>
                      </a:rPr>
                      <a:t>  </a:t>
                    </a:r>
                    <a:r>
                      <a:rPr b="0" i="0" lang="en-US" sz="1600" u="none" cap="none" strike="noStrike">
                        <a:solidFill>
                          <a:srgbClr val="1D8900"/>
                        </a:solidFill>
                        <a:latin typeface="Arial"/>
                        <a:ea typeface="Arial"/>
                        <a:cs typeface="Arial"/>
                        <a:sym typeface="Arial"/>
                      </a:rPr>
                      <a:t>Subnet 2 (10.0.2.0/24)</a:t>
                    </a:r>
                    <a:endParaRPr/>
                  </a:p>
                </p:txBody>
              </p:sp>
              <p:pic>
                <p:nvPicPr>
                  <p:cNvPr id="412" name="Google Shape;412;p38"/>
                  <p:cNvPicPr preferRelativeResize="0"/>
                  <p:nvPr/>
                </p:nvPicPr>
                <p:blipFill rotWithShape="1">
                  <a:blip r:embed="rId3">
                    <a:alphaModFix/>
                  </a:blip>
                  <a:srcRect b="0" l="0" r="0" t="0"/>
                  <a:stretch/>
                </p:blipFill>
                <p:spPr>
                  <a:xfrm>
                    <a:off x="419100" y="3394364"/>
                    <a:ext cx="457200" cy="457200"/>
                  </a:xfrm>
                  <a:prstGeom prst="rect">
                    <a:avLst/>
                  </a:prstGeom>
                  <a:noFill/>
                  <a:ln>
                    <a:noFill/>
                  </a:ln>
                </p:spPr>
              </p:pic>
            </p:grpSp>
            <p:grpSp>
              <p:nvGrpSpPr>
                <p:cNvPr id="413" name="Google Shape;413;p38"/>
                <p:cNvGrpSpPr/>
                <p:nvPr/>
              </p:nvGrpSpPr>
              <p:grpSpPr>
                <a:xfrm>
                  <a:off x="2336800" y="4678269"/>
                  <a:ext cx="2179083" cy="1145359"/>
                  <a:chOff x="419100" y="3394364"/>
                  <a:chExt cx="2179083" cy="1145359"/>
                </a:xfrm>
              </p:grpSpPr>
              <p:sp>
                <p:nvSpPr>
                  <p:cNvPr id="414" name="Google Shape;414;p38"/>
                  <p:cNvSpPr/>
                  <p:nvPr/>
                </p:nvSpPr>
                <p:spPr>
                  <a:xfrm>
                    <a:off x="442194" y="3396723"/>
                    <a:ext cx="2155989" cy="11430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200"/>
                      <a:buFont typeface="Arial"/>
                      <a:buNone/>
                    </a:pPr>
                    <a:r>
                      <a:rPr b="0" i="0" lang="en-US" sz="1200" u="none" cap="none" strike="noStrike">
                        <a:solidFill>
                          <a:srgbClr val="1D8900"/>
                        </a:solidFill>
                        <a:latin typeface="Arial"/>
                        <a:ea typeface="Arial"/>
                        <a:cs typeface="Arial"/>
                        <a:sym typeface="Arial"/>
                      </a:rPr>
                      <a:t>      </a:t>
                    </a:r>
                    <a:r>
                      <a:rPr b="0" i="0" lang="en-US" sz="1600" u="none" cap="none" strike="noStrike">
                        <a:solidFill>
                          <a:srgbClr val="1D8900"/>
                        </a:solidFill>
                        <a:latin typeface="Arial"/>
                        <a:ea typeface="Arial"/>
                        <a:cs typeface="Arial"/>
                        <a:sym typeface="Arial"/>
                      </a:rPr>
                      <a:t>Subnet 3 (10.0.3.0/24)</a:t>
                    </a:r>
                    <a:endParaRPr/>
                  </a:p>
                </p:txBody>
              </p:sp>
              <p:pic>
                <p:nvPicPr>
                  <p:cNvPr id="415" name="Google Shape;415;p38"/>
                  <p:cNvPicPr preferRelativeResize="0"/>
                  <p:nvPr/>
                </p:nvPicPr>
                <p:blipFill rotWithShape="1">
                  <a:blip r:embed="rId3">
                    <a:alphaModFix/>
                  </a:blip>
                  <a:srcRect b="0" l="0" r="0" t="0"/>
                  <a:stretch/>
                </p:blipFill>
                <p:spPr>
                  <a:xfrm>
                    <a:off x="419100" y="3394364"/>
                    <a:ext cx="457200" cy="457200"/>
                  </a:xfrm>
                  <a:prstGeom prst="rect">
                    <a:avLst/>
                  </a:prstGeom>
                  <a:noFill/>
                  <a:ln>
                    <a:noFill/>
                  </a:ln>
                </p:spPr>
              </p:pic>
            </p:grpSp>
          </p:grpSp>
          <p:grpSp>
            <p:nvGrpSpPr>
              <p:cNvPr id="416" name="Google Shape;416;p38"/>
              <p:cNvGrpSpPr/>
              <p:nvPr/>
            </p:nvGrpSpPr>
            <p:grpSpPr>
              <a:xfrm>
                <a:off x="467933" y="2603278"/>
                <a:ext cx="4644393" cy="3381883"/>
                <a:chOff x="467933" y="2603278"/>
                <a:chExt cx="4644393" cy="3381883"/>
              </a:xfrm>
            </p:grpSpPr>
            <p:sp>
              <p:nvSpPr>
                <p:cNvPr id="417" name="Google Shape;417;p38"/>
                <p:cNvSpPr/>
                <p:nvPr/>
              </p:nvSpPr>
              <p:spPr>
                <a:xfrm>
                  <a:off x="467933" y="2603278"/>
                  <a:ext cx="4644393" cy="3381883"/>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VPC: 10.0.0.0/16</a:t>
                  </a:r>
                  <a:endParaRPr b="0" i="0" sz="1200" u="none" cap="none" strike="noStrike">
                    <a:solidFill>
                      <a:srgbClr val="1D8900"/>
                    </a:solidFill>
                    <a:latin typeface="Arial"/>
                    <a:ea typeface="Arial"/>
                    <a:cs typeface="Arial"/>
                    <a:sym typeface="Arial"/>
                  </a:endParaRPr>
                </a:p>
              </p:txBody>
            </p:sp>
            <p:pic>
              <p:nvPicPr>
                <p:cNvPr id="418" name="Google Shape;418;p38"/>
                <p:cNvPicPr preferRelativeResize="0"/>
                <p:nvPr/>
              </p:nvPicPr>
              <p:blipFill rotWithShape="1">
                <a:blip r:embed="rId4">
                  <a:alphaModFix/>
                </a:blip>
                <a:srcRect b="0" l="0" r="0" t="0"/>
                <a:stretch/>
              </p:blipFill>
              <p:spPr>
                <a:xfrm>
                  <a:off x="467934" y="2603279"/>
                  <a:ext cx="457200" cy="457200"/>
                </a:xfrm>
                <a:prstGeom prst="rect">
                  <a:avLst/>
                </a:prstGeom>
                <a:noFill/>
                <a:ln>
                  <a:noFill/>
                </a:ln>
              </p:spPr>
            </p:pic>
          </p:grpSp>
        </p:grpSp>
        <p:sp>
          <p:nvSpPr>
            <p:cNvPr id="419" name="Google Shape;419;p38"/>
            <p:cNvSpPr txBox="1"/>
            <p:nvPr/>
          </p:nvSpPr>
          <p:spPr>
            <a:xfrm>
              <a:off x="979122" y="3957923"/>
              <a:ext cx="132344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251 IP addresses</a:t>
              </a:r>
              <a:endParaRPr/>
            </a:p>
          </p:txBody>
        </p:sp>
        <p:sp>
          <p:nvSpPr>
            <p:cNvPr id="420" name="Google Shape;420;p38"/>
            <p:cNvSpPr txBox="1"/>
            <p:nvPr/>
          </p:nvSpPr>
          <p:spPr>
            <a:xfrm>
              <a:off x="979122" y="5270536"/>
              <a:ext cx="132344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251 IP addresses</a:t>
              </a:r>
              <a:endParaRPr/>
            </a:p>
          </p:txBody>
        </p:sp>
        <p:sp>
          <p:nvSpPr>
            <p:cNvPr id="421" name="Google Shape;421;p38"/>
            <p:cNvSpPr txBox="1"/>
            <p:nvPr/>
          </p:nvSpPr>
          <p:spPr>
            <a:xfrm>
              <a:off x="3169708" y="3981986"/>
              <a:ext cx="132344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251 IP addresses</a:t>
              </a:r>
              <a:endParaRPr/>
            </a:p>
          </p:txBody>
        </p:sp>
        <p:sp>
          <p:nvSpPr>
            <p:cNvPr id="422" name="Google Shape;422;p38"/>
            <p:cNvSpPr txBox="1"/>
            <p:nvPr/>
          </p:nvSpPr>
          <p:spPr>
            <a:xfrm>
              <a:off x="3207077" y="5246473"/>
              <a:ext cx="132344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251 IP addresses</a:t>
              </a:r>
              <a:endParaRPr/>
            </a:p>
          </p:txBody>
        </p:sp>
      </p:grpSp>
      <p:graphicFrame>
        <p:nvGraphicFramePr>
          <p:cNvPr id="423" name="Google Shape;423;p38"/>
          <p:cNvGraphicFramePr/>
          <p:nvPr/>
        </p:nvGraphicFramePr>
        <p:xfrm>
          <a:off x="6857998" y="2413239"/>
          <a:ext cx="3000000" cy="3000000"/>
        </p:xfrm>
        <a:graphic>
          <a:graphicData uri="http://schemas.openxmlformats.org/drawingml/2006/table">
            <a:tbl>
              <a:tblPr>
                <a:noFill/>
                <a:tableStyleId>{052C6BF8-038D-4660-AD69-548877B5747C}</a:tableStyleId>
              </a:tblPr>
              <a:tblGrid>
                <a:gridCol w="2465175"/>
                <a:gridCol w="2465175"/>
              </a:tblGrid>
              <a:tr h="651800">
                <a:tc>
                  <a:txBody>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IP Addresses for CIDR block 10.0.0.0/24</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c>
                  <a:txBody>
                    <a:bodyPr/>
                    <a:lstStyle/>
                    <a:p>
                      <a:pPr indent="0" lvl="0" marL="0" marR="0" rtl="0" algn="l">
                        <a:spcBef>
                          <a:spcPts val="0"/>
                        </a:spcBef>
                        <a:spcAft>
                          <a:spcPts val="0"/>
                        </a:spcAft>
                        <a:buNone/>
                      </a:pPr>
                      <a:r>
                        <a:rPr b="1" i="0" lang="en-US" sz="1800">
                          <a:solidFill>
                            <a:schemeClr val="dk1"/>
                          </a:solidFill>
                          <a:latin typeface="Arial"/>
                          <a:ea typeface="Arial"/>
                          <a:cs typeface="Arial"/>
                          <a:sym typeface="Arial"/>
                        </a:rPr>
                        <a:t>Reserved for</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r>
              <a:tr h="651800">
                <a:tc>
                  <a:txBody>
                    <a:bodyPr/>
                    <a:lstStyle/>
                    <a:p>
                      <a:pPr indent="0" lvl="0" marL="0" marR="0" rtl="0" algn="l">
                        <a:spcBef>
                          <a:spcPts val="0"/>
                        </a:spcBef>
                        <a:spcAft>
                          <a:spcPts val="0"/>
                        </a:spcAft>
                        <a:buNone/>
                      </a:pPr>
                      <a:r>
                        <a:rPr b="0" i="0" lang="en-US" sz="1600">
                          <a:solidFill>
                            <a:srgbClr val="232F3E"/>
                          </a:solidFill>
                          <a:latin typeface="Arial"/>
                          <a:ea typeface="Arial"/>
                          <a:cs typeface="Arial"/>
                          <a:sym typeface="Arial"/>
                        </a:rPr>
                        <a:t>10.0.0.0</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600">
                          <a:solidFill>
                            <a:srgbClr val="232F3E"/>
                          </a:solidFill>
                          <a:latin typeface="Arial"/>
                          <a:ea typeface="Arial"/>
                          <a:cs typeface="Arial"/>
                          <a:sym typeface="Arial"/>
                        </a:rPr>
                        <a:t>Network address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651800">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10.0.0.1</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Internal communication</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651800">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10.0.0.2</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Domain</a:t>
                      </a:r>
                      <a:r>
                        <a:rPr b="0" i="0" lang="en-US" sz="1600">
                          <a:solidFill>
                            <a:srgbClr val="232F3E"/>
                          </a:solidFill>
                          <a:latin typeface="Arial"/>
                          <a:ea typeface="Arial"/>
                          <a:cs typeface="Arial"/>
                          <a:sym typeface="Arial"/>
                        </a:rPr>
                        <a:t> Name System (</a:t>
                      </a:r>
                      <a:r>
                        <a:rPr b="0" i="0" lang="en-US" sz="1600">
                          <a:solidFill>
                            <a:srgbClr val="232F3E"/>
                          </a:solidFill>
                          <a:latin typeface="Arial"/>
                          <a:ea typeface="Arial"/>
                          <a:cs typeface="Arial"/>
                          <a:sym typeface="Arial"/>
                        </a:rPr>
                        <a:t>DNS) resolution</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651800">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10.0.0.3</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Future use</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651800">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10.0.0.255</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Network broadcast address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bl>
          </a:graphicData>
        </a:graphic>
      </p:graphicFrame>
      <p:sp>
        <p:nvSpPr>
          <p:cNvPr id="424" name="Google Shape;424;p3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25" name="Google Shape;425;p3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Public IP address types</a:t>
            </a:r>
            <a:endParaRPr/>
          </a:p>
        </p:txBody>
      </p:sp>
      <p:sp>
        <p:nvSpPr>
          <p:cNvPr id="431" name="Google Shape;431;p39"/>
          <p:cNvSpPr txBox="1"/>
          <p:nvPr>
            <p:ph idx="1" type="body"/>
          </p:nvPr>
        </p:nvSpPr>
        <p:spPr>
          <a:xfrm>
            <a:off x="419100" y="1528175"/>
            <a:ext cx="5644816"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5"/>
              </a:buClr>
              <a:buSzPts val="2800"/>
              <a:buNone/>
            </a:pPr>
            <a:r>
              <a:rPr b="1" lang="en-US">
                <a:solidFill>
                  <a:schemeClr val="accent5"/>
                </a:solidFill>
              </a:rPr>
              <a:t>Public IPv4 address</a:t>
            </a:r>
            <a:endParaRPr/>
          </a:p>
          <a:p>
            <a:pPr indent="-228600" lvl="0" marL="228600" rtl="0" algn="l">
              <a:lnSpc>
                <a:spcPct val="90000"/>
              </a:lnSpc>
              <a:spcBef>
                <a:spcPts val="1000"/>
              </a:spcBef>
              <a:spcAft>
                <a:spcPts val="0"/>
              </a:spcAft>
              <a:buClr>
                <a:schemeClr val="dk1"/>
              </a:buClr>
              <a:buSzPts val="2800"/>
              <a:buChar char="•"/>
            </a:pPr>
            <a:r>
              <a:rPr lang="en-US"/>
              <a:t>Manually assigned through an Elastic IP address</a:t>
            </a:r>
            <a:endParaRPr/>
          </a:p>
          <a:p>
            <a:pPr indent="-228600" lvl="0" marL="228600" rtl="0" algn="l">
              <a:lnSpc>
                <a:spcPct val="90000"/>
              </a:lnSpc>
              <a:spcBef>
                <a:spcPts val="1000"/>
              </a:spcBef>
              <a:spcAft>
                <a:spcPts val="0"/>
              </a:spcAft>
              <a:buClr>
                <a:schemeClr val="dk1"/>
              </a:buClr>
              <a:buSzPts val="2800"/>
              <a:buChar char="•"/>
            </a:pPr>
            <a:r>
              <a:rPr lang="en-US"/>
              <a:t>Automatically assigned through the auto-assign public IP address settings at the subnet level</a:t>
            </a:r>
            <a:endParaRPr/>
          </a:p>
        </p:txBody>
      </p:sp>
      <p:sp>
        <p:nvSpPr>
          <p:cNvPr id="432" name="Google Shape;432;p39"/>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5"/>
              </a:buClr>
              <a:buSzPts val="2800"/>
              <a:buNone/>
            </a:pPr>
            <a:r>
              <a:rPr b="1" lang="en-US">
                <a:solidFill>
                  <a:schemeClr val="accent5"/>
                </a:solidFill>
              </a:rPr>
              <a:t>Elastic IP address</a:t>
            </a:r>
            <a:endParaRPr/>
          </a:p>
          <a:p>
            <a:pPr indent="-228600" lvl="0" marL="228600" rtl="0" algn="l">
              <a:lnSpc>
                <a:spcPct val="90000"/>
              </a:lnSpc>
              <a:spcBef>
                <a:spcPts val="1000"/>
              </a:spcBef>
              <a:spcAft>
                <a:spcPts val="0"/>
              </a:spcAft>
              <a:buClr>
                <a:schemeClr val="dk1"/>
              </a:buClr>
              <a:buSzPts val="2800"/>
              <a:buChar char="•"/>
            </a:pPr>
            <a:r>
              <a:rPr lang="en-US"/>
              <a:t>Associated with an AWS account</a:t>
            </a:r>
            <a:endParaRPr/>
          </a:p>
          <a:p>
            <a:pPr indent="-228600" lvl="0" marL="228600" rtl="0" algn="l">
              <a:lnSpc>
                <a:spcPct val="90000"/>
              </a:lnSpc>
              <a:spcBef>
                <a:spcPts val="1000"/>
              </a:spcBef>
              <a:spcAft>
                <a:spcPts val="0"/>
              </a:spcAft>
              <a:buClr>
                <a:schemeClr val="dk1"/>
              </a:buClr>
              <a:buSzPts val="2800"/>
              <a:buChar char="•"/>
            </a:pPr>
            <a:r>
              <a:rPr lang="en-US"/>
              <a:t>Can be allocated and remapped anytime</a:t>
            </a:r>
            <a:endParaRPr/>
          </a:p>
          <a:p>
            <a:pPr indent="-228600" lvl="0" marL="228600" rtl="0" algn="l">
              <a:lnSpc>
                <a:spcPct val="90000"/>
              </a:lnSpc>
              <a:spcBef>
                <a:spcPts val="1000"/>
              </a:spcBef>
              <a:spcAft>
                <a:spcPts val="0"/>
              </a:spcAft>
              <a:buClr>
                <a:schemeClr val="dk1"/>
              </a:buClr>
              <a:buSzPts val="2800"/>
              <a:buChar char="•"/>
            </a:pPr>
            <a:r>
              <a:rPr lang="en-US"/>
              <a:t>Additional costs might apply</a:t>
            </a:r>
            <a:endParaRPr/>
          </a:p>
        </p:txBody>
      </p:sp>
      <p:sp>
        <p:nvSpPr>
          <p:cNvPr id="433" name="Google Shape;433;p3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34" name="Google Shape;434;p3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Elastic network interface</a:t>
            </a:r>
            <a:endParaRPr/>
          </a:p>
        </p:txBody>
      </p:sp>
      <p:sp>
        <p:nvSpPr>
          <p:cNvPr id="440" name="Google Shape;440;p40"/>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An elastic network interface is a </a:t>
            </a:r>
            <a:r>
              <a:rPr b="1" lang="en-US">
                <a:solidFill>
                  <a:schemeClr val="accent5"/>
                </a:solidFill>
              </a:rPr>
              <a:t>virtual network interface </a:t>
            </a:r>
            <a:r>
              <a:rPr lang="en-US"/>
              <a:t>that you can:</a:t>
            </a:r>
            <a:endParaRPr/>
          </a:p>
          <a:p>
            <a:pPr indent="-228600" lvl="1" marL="685800" rtl="0" algn="l">
              <a:lnSpc>
                <a:spcPct val="90000"/>
              </a:lnSpc>
              <a:spcBef>
                <a:spcPts val="500"/>
              </a:spcBef>
              <a:spcAft>
                <a:spcPts val="0"/>
              </a:spcAft>
              <a:buClr>
                <a:schemeClr val="dk1"/>
              </a:buClr>
              <a:buSzPts val="2400"/>
              <a:buChar char="•"/>
            </a:pPr>
            <a:r>
              <a:rPr lang="en-US"/>
              <a:t>Attach to an instance.</a:t>
            </a:r>
            <a:endParaRPr/>
          </a:p>
          <a:p>
            <a:pPr indent="-228600" lvl="1" marL="685800" rtl="0" algn="l">
              <a:lnSpc>
                <a:spcPct val="90000"/>
              </a:lnSpc>
              <a:spcBef>
                <a:spcPts val="500"/>
              </a:spcBef>
              <a:spcAft>
                <a:spcPts val="0"/>
              </a:spcAft>
              <a:buClr>
                <a:schemeClr val="dk1"/>
              </a:buClr>
              <a:buSzPts val="2400"/>
              <a:buChar char="•"/>
            </a:pPr>
            <a:r>
              <a:rPr lang="en-US"/>
              <a:t>Detach from the instance, and attach to another instance to redirect network traffic.</a:t>
            </a:r>
            <a:endParaRPr/>
          </a:p>
          <a:p>
            <a:pPr indent="-228600" lvl="0" marL="228600" rtl="0" algn="l">
              <a:lnSpc>
                <a:spcPct val="90000"/>
              </a:lnSpc>
              <a:spcBef>
                <a:spcPts val="1000"/>
              </a:spcBef>
              <a:spcAft>
                <a:spcPts val="0"/>
              </a:spcAft>
              <a:buClr>
                <a:schemeClr val="dk1"/>
              </a:buClr>
              <a:buSzPts val="2800"/>
              <a:buChar char="•"/>
            </a:pPr>
            <a:r>
              <a:rPr lang="en-US"/>
              <a:t>Its </a:t>
            </a:r>
            <a:r>
              <a:rPr b="1" lang="en-US">
                <a:solidFill>
                  <a:schemeClr val="accent5"/>
                </a:solidFill>
              </a:rPr>
              <a:t>attributes follow </a:t>
            </a:r>
            <a:r>
              <a:rPr lang="en-US"/>
              <a:t>when it is reattached to a new instance.</a:t>
            </a:r>
            <a:endParaRPr/>
          </a:p>
          <a:p>
            <a:pPr indent="-228600" lvl="0" marL="228600" rtl="0" algn="l">
              <a:lnSpc>
                <a:spcPct val="90000"/>
              </a:lnSpc>
              <a:spcBef>
                <a:spcPts val="1000"/>
              </a:spcBef>
              <a:spcAft>
                <a:spcPts val="0"/>
              </a:spcAft>
              <a:buClr>
                <a:schemeClr val="dk1"/>
              </a:buClr>
              <a:buSzPts val="2800"/>
              <a:buChar char="•"/>
            </a:pPr>
            <a:r>
              <a:rPr lang="en-US"/>
              <a:t>Each instance in your VPC has a </a:t>
            </a:r>
            <a:r>
              <a:rPr b="1" lang="en-US">
                <a:solidFill>
                  <a:schemeClr val="accent5"/>
                </a:solidFill>
              </a:rPr>
              <a:t>default network interface </a:t>
            </a:r>
            <a:r>
              <a:rPr lang="en-US"/>
              <a:t>that is assigned a private IPv4 address from the IPv4 address range of your VPC.</a:t>
            </a:r>
            <a:endParaRPr/>
          </a:p>
        </p:txBody>
      </p:sp>
      <p:grpSp>
        <p:nvGrpSpPr>
          <p:cNvPr descr="subnet with an instance that has an elastic network interface attached." id="441" name="Google Shape;441;p40"/>
          <p:cNvGrpSpPr/>
          <p:nvPr/>
        </p:nvGrpSpPr>
        <p:grpSpPr>
          <a:xfrm>
            <a:off x="2152887" y="4765625"/>
            <a:ext cx="5544235" cy="1371600"/>
            <a:chOff x="2152887" y="4582750"/>
            <a:chExt cx="5544235" cy="1371600"/>
          </a:xfrm>
        </p:grpSpPr>
        <p:sp>
          <p:nvSpPr>
            <p:cNvPr id="442" name="Google Shape;442;p40"/>
            <p:cNvSpPr/>
            <p:nvPr/>
          </p:nvSpPr>
          <p:spPr>
            <a:xfrm>
              <a:off x="4494879" y="4582750"/>
              <a:ext cx="3202243" cy="1371600"/>
            </a:xfrm>
            <a:prstGeom prst="rect">
              <a:avLst/>
            </a:prstGeom>
            <a:solidFill>
              <a:srgbClr val="E9F3E6"/>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lang="en-US" sz="1600">
                  <a:solidFill>
                    <a:srgbClr val="007CBC"/>
                  </a:solidFill>
                  <a:latin typeface="Arial"/>
                  <a:ea typeface="Arial"/>
                  <a:cs typeface="Arial"/>
                  <a:sym typeface="Arial"/>
                </a:rPr>
                <a:t>   </a:t>
              </a:r>
              <a:r>
                <a:rPr b="1" lang="en-US" sz="1600">
                  <a:solidFill>
                    <a:srgbClr val="36961C"/>
                  </a:solidFill>
                  <a:latin typeface="Arial"/>
                  <a:ea typeface="Arial"/>
                  <a:cs typeface="Arial"/>
                  <a:sym typeface="Arial"/>
                </a:rPr>
                <a:t>S</a:t>
              </a:r>
              <a:r>
                <a:rPr b="1" i="0" lang="en-US" sz="1600" u="none" cap="none" strike="noStrike">
                  <a:solidFill>
                    <a:srgbClr val="36961C"/>
                  </a:solidFill>
                  <a:latin typeface="Arial"/>
                  <a:ea typeface="Arial"/>
                  <a:cs typeface="Arial"/>
                  <a:sym typeface="Arial"/>
                </a:rPr>
                <a:t>ubnet: 10.0.1.0/24</a:t>
              </a:r>
              <a:endParaRPr/>
            </a:p>
          </p:txBody>
        </p:sp>
        <p:pic>
          <p:nvPicPr>
            <p:cNvPr id="443" name="Google Shape;443;p40"/>
            <p:cNvPicPr preferRelativeResize="0"/>
            <p:nvPr/>
          </p:nvPicPr>
          <p:blipFill rotWithShape="1">
            <a:blip r:embed="rId3">
              <a:alphaModFix/>
            </a:blip>
            <a:srcRect b="0" l="0" r="0" t="0"/>
            <a:stretch/>
          </p:blipFill>
          <p:spPr>
            <a:xfrm>
              <a:off x="5867400" y="5268550"/>
              <a:ext cx="457200" cy="457200"/>
            </a:xfrm>
            <a:prstGeom prst="rect">
              <a:avLst/>
            </a:prstGeom>
            <a:noFill/>
            <a:ln>
              <a:noFill/>
            </a:ln>
          </p:spPr>
        </p:pic>
        <p:pic>
          <p:nvPicPr>
            <p:cNvPr id="444" name="Google Shape;444;p40"/>
            <p:cNvPicPr preferRelativeResize="0"/>
            <p:nvPr/>
          </p:nvPicPr>
          <p:blipFill rotWithShape="1">
            <a:blip r:embed="rId4">
              <a:alphaModFix/>
            </a:blip>
            <a:srcRect b="0" l="0" r="0" t="0"/>
            <a:stretch/>
          </p:blipFill>
          <p:spPr>
            <a:xfrm>
              <a:off x="5856376" y="4850074"/>
              <a:ext cx="469900" cy="469900"/>
            </a:xfrm>
            <a:prstGeom prst="rect">
              <a:avLst/>
            </a:prstGeom>
            <a:noFill/>
            <a:ln>
              <a:noFill/>
            </a:ln>
          </p:spPr>
        </p:pic>
        <p:sp>
          <p:nvSpPr>
            <p:cNvPr id="445" name="Google Shape;445;p40"/>
            <p:cNvSpPr txBox="1"/>
            <p:nvPr/>
          </p:nvSpPr>
          <p:spPr>
            <a:xfrm>
              <a:off x="2152887" y="5497150"/>
              <a:ext cx="23823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Elastic network interface</a:t>
              </a:r>
              <a:endParaRPr/>
            </a:p>
          </p:txBody>
        </p:sp>
        <p:cxnSp>
          <p:nvCxnSpPr>
            <p:cNvPr id="446" name="Google Shape;446;p40"/>
            <p:cNvCxnSpPr>
              <a:stCxn id="445" idx="0"/>
              <a:endCxn id="444" idx="1"/>
            </p:cNvCxnSpPr>
            <p:nvPr/>
          </p:nvCxnSpPr>
          <p:spPr>
            <a:xfrm flipH="1" rot="10800000">
              <a:off x="3344079" y="5084950"/>
              <a:ext cx="2512200" cy="412200"/>
            </a:xfrm>
            <a:prstGeom prst="straightConnector1">
              <a:avLst/>
            </a:prstGeom>
            <a:noFill/>
            <a:ln cap="flat" cmpd="sng" w="9525">
              <a:solidFill>
                <a:schemeClr val="accent1"/>
              </a:solidFill>
              <a:prstDash val="solid"/>
              <a:miter lim="800000"/>
              <a:headEnd len="sm" w="sm" type="none"/>
              <a:tailEnd len="sm" w="sm" type="none"/>
            </a:ln>
          </p:spPr>
        </p:cxnSp>
        <p:pic>
          <p:nvPicPr>
            <p:cNvPr id="447" name="Google Shape;447;p40"/>
            <p:cNvPicPr preferRelativeResize="0"/>
            <p:nvPr/>
          </p:nvPicPr>
          <p:blipFill rotWithShape="1">
            <a:blip r:embed="rId5">
              <a:alphaModFix/>
            </a:blip>
            <a:srcRect b="0" l="0" r="0" t="0"/>
            <a:stretch/>
          </p:blipFill>
          <p:spPr>
            <a:xfrm>
              <a:off x="4494879" y="4582750"/>
              <a:ext cx="457200" cy="457200"/>
            </a:xfrm>
            <a:prstGeom prst="rect">
              <a:avLst/>
            </a:prstGeom>
            <a:noFill/>
            <a:ln>
              <a:noFill/>
            </a:ln>
          </p:spPr>
        </p:pic>
      </p:grpSp>
      <p:sp>
        <p:nvSpPr>
          <p:cNvPr id="448" name="Google Shape;448;p4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49" name="Google Shape;449;p4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Route tables and routes</a:t>
            </a:r>
            <a:endParaRPr/>
          </a:p>
        </p:txBody>
      </p:sp>
      <p:sp>
        <p:nvSpPr>
          <p:cNvPr id="455" name="Google Shape;455;p41"/>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A </a:t>
            </a:r>
            <a:r>
              <a:rPr b="1" lang="en-US" sz="2400">
                <a:solidFill>
                  <a:schemeClr val="accent5"/>
                </a:solidFill>
              </a:rPr>
              <a:t>route table </a:t>
            </a:r>
            <a:r>
              <a:rPr lang="en-US" sz="2400"/>
              <a:t>contains a set of rules (or routes) that </a:t>
            </a:r>
            <a:r>
              <a:rPr b="1" lang="en-US" sz="2400">
                <a:solidFill>
                  <a:schemeClr val="accent5"/>
                </a:solidFill>
              </a:rPr>
              <a:t>you can configure</a:t>
            </a:r>
            <a:r>
              <a:rPr lang="en-US" sz="2400">
                <a:solidFill>
                  <a:schemeClr val="accent5"/>
                </a:solidFill>
              </a:rPr>
              <a:t> </a:t>
            </a:r>
            <a:r>
              <a:rPr lang="en-US" sz="2400"/>
              <a:t>to direct network traffic from your subnet.</a:t>
            </a:r>
            <a:endParaRPr/>
          </a:p>
          <a:p>
            <a:pPr indent="-228600" lvl="0" marL="228600" rtl="0" algn="l">
              <a:lnSpc>
                <a:spcPct val="90000"/>
              </a:lnSpc>
              <a:spcBef>
                <a:spcPts val="1000"/>
              </a:spcBef>
              <a:spcAft>
                <a:spcPts val="0"/>
              </a:spcAft>
              <a:buClr>
                <a:schemeClr val="dk1"/>
              </a:buClr>
              <a:buSzPts val="2400"/>
              <a:buChar char="•"/>
            </a:pPr>
            <a:r>
              <a:rPr lang="en-US" sz="2400"/>
              <a:t>Each </a:t>
            </a:r>
            <a:r>
              <a:rPr b="1" lang="en-US" sz="2400">
                <a:solidFill>
                  <a:schemeClr val="accent5"/>
                </a:solidFill>
              </a:rPr>
              <a:t>route</a:t>
            </a:r>
            <a:r>
              <a:rPr lang="en-US" sz="2400"/>
              <a:t> specifies a destination and a target. </a:t>
            </a:r>
            <a:endParaRPr/>
          </a:p>
          <a:p>
            <a:pPr indent="-228600" lvl="0" marL="228600" rtl="0" algn="l">
              <a:lnSpc>
                <a:spcPct val="90000"/>
              </a:lnSpc>
              <a:spcBef>
                <a:spcPts val="1000"/>
              </a:spcBef>
              <a:spcAft>
                <a:spcPts val="0"/>
              </a:spcAft>
              <a:buClr>
                <a:schemeClr val="dk1"/>
              </a:buClr>
              <a:buSzPts val="2400"/>
              <a:buChar char="•"/>
            </a:pPr>
            <a:r>
              <a:rPr lang="en-US" sz="2400"/>
              <a:t>By default, every route table contains a </a:t>
            </a:r>
            <a:r>
              <a:rPr b="1" lang="en-US" sz="2400">
                <a:solidFill>
                  <a:schemeClr val="accent5"/>
                </a:solidFill>
              </a:rPr>
              <a:t>local route </a:t>
            </a:r>
            <a:r>
              <a:rPr lang="en-US" sz="2400"/>
              <a:t>for communication within the VPC.</a:t>
            </a:r>
            <a:endParaRPr/>
          </a:p>
          <a:p>
            <a:pPr indent="-228600" lvl="0" marL="228600" rtl="0" algn="l">
              <a:lnSpc>
                <a:spcPct val="90000"/>
              </a:lnSpc>
              <a:spcBef>
                <a:spcPts val="1000"/>
              </a:spcBef>
              <a:spcAft>
                <a:spcPts val="0"/>
              </a:spcAft>
              <a:buClr>
                <a:schemeClr val="dk1"/>
              </a:buClr>
              <a:buSzPts val="2400"/>
              <a:buChar char="•"/>
            </a:pPr>
            <a:r>
              <a:rPr lang="en-US" sz="2400"/>
              <a:t>Each </a:t>
            </a:r>
            <a:r>
              <a:rPr b="1" lang="en-US" sz="2400">
                <a:solidFill>
                  <a:schemeClr val="accent5"/>
                </a:solidFill>
              </a:rPr>
              <a:t>subnet must be associated with a route table</a:t>
            </a:r>
            <a:r>
              <a:rPr lang="en-US" sz="2400"/>
              <a:t> (at most one).</a:t>
            </a:r>
            <a:endParaRPr/>
          </a:p>
        </p:txBody>
      </p:sp>
      <p:sp>
        <p:nvSpPr>
          <p:cNvPr id="456" name="Google Shape;456;p41"/>
          <p:cNvSpPr txBox="1"/>
          <p:nvPr/>
        </p:nvSpPr>
        <p:spPr>
          <a:xfrm>
            <a:off x="6500637" y="1691086"/>
            <a:ext cx="3930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Main (Default) Route Table</a:t>
            </a:r>
            <a:endParaRPr/>
          </a:p>
        </p:txBody>
      </p:sp>
      <p:graphicFrame>
        <p:nvGraphicFramePr>
          <p:cNvPr id="457" name="Google Shape;457;p41"/>
          <p:cNvGraphicFramePr/>
          <p:nvPr/>
        </p:nvGraphicFramePr>
        <p:xfrm>
          <a:off x="7324349" y="2238321"/>
          <a:ext cx="3000000" cy="3000000"/>
        </p:xfrm>
        <a:graphic>
          <a:graphicData uri="http://schemas.openxmlformats.org/drawingml/2006/table">
            <a:tbl>
              <a:tblPr bandRow="1" firstRow="1">
                <a:noFill/>
                <a:tableStyleId>{0E17C3FD-ADD7-4907-BFE8-A96E9E60DA65}</a:tableStyleId>
              </a:tblPr>
              <a:tblGrid>
                <a:gridCol w="1386200"/>
                <a:gridCol w="897250"/>
              </a:tblGrid>
              <a:tr h="370850">
                <a:tc>
                  <a:txBody>
                    <a:bodyPr/>
                    <a:lstStyle/>
                    <a:p>
                      <a:pPr indent="0" lvl="0" marL="0" marR="0" rtl="0" algn="l">
                        <a:spcBef>
                          <a:spcPts val="0"/>
                        </a:spcBef>
                        <a:spcAft>
                          <a:spcPts val="0"/>
                        </a:spcAft>
                        <a:buNone/>
                      </a:pPr>
                      <a:r>
                        <a:rPr b="1" lang="en-US" sz="1800"/>
                        <a:t>Destination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800"/>
                        <a:t>10.0.0.0/16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local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cxnSp>
        <p:nvCxnSpPr>
          <p:cNvPr id="458" name="Google Shape;458;p41"/>
          <p:cNvCxnSpPr/>
          <p:nvPr/>
        </p:nvCxnSpPr>
        <p:spPr>
          <a:xfrm>
            <a:off x="7883236" y="2937997"/>
            <a:ext cx="1468582" cy="1521450"/>
          </a:xfrm>
          <a:prstGeom prst="straightConnector1">
            <a:avLst/>
          </a:prstGeom>
          <a:noFill/>
          <a:ln cap="flat" cmpd="sng" w="9525">
            <a:solidFill>
              <a:schemeClr val="dk1"/>
            </a:solidFill>
            <a:prstDash val="solid"/>
            <a:miter lim="800000"/>
            <a:headEnd len="sm" w="sm" type="none"/>
            <a:tailEnd len="sm" w="sm" type="none"/>
          </a:ln>
        </p:spPr>
      </p:cxnSp>
      <p:sp>
        <p:nvSpPr>
          <p:cNvPr id="459" name="Google Shape;459;p41"/>
          <p:cNvSpPr txBox="1"/>
          <p:nvPr/>
        </p:nvSpPr>
        <p:spPr>
          <a:xfrm>
            <a:off x="8612436" y="4501011"/>
            <a:ext cx="261001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VPC CIDR block</a:t>
            </a:r>
            <a:endParaRPr/>
          </a:p>
        </p:txBody>
      </p:sp>
      <p:sp>
        <p:nvSpPr>
          <p:cNvPr id="460" name="Google Shape;460;p4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61" name="Google Shape;461;p4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2"/>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Section 2 key takeaways</a:t>
            </a:r>
            <a:endParaRPr/>
          </a:p>
        </p:txBody>
      </p:sp>
      <p:pic>
        <p:nvPicPr>
          <p:cNvPr id="467" name="Google Shape;467;p42"/>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468" name="Google Shape;468;p42"/>
          <p:cNvSpPr txBox="1"/>
          <p:nvPr>
            <p:ph idx="1" type="body"/>
          </p:nvPr>
        </p:nvSpPr>
        <p:spPr>
          <a:xfrm>
            <a:off x="5714474" y="842211"/>
            <a:ext cx="5767612" cy="551413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latin typeface="Arial"/>
                <a:ea typeface="Arial"/>
                <a:cs typeface="Arial"/>
                <a:sym typeface="Arial"/>
              </a:rPr>
              <a:t>A VPC is a logically isolated section of the AWS Cloud.</a:t>
            </a:r>
            <a:endParaRPr/>
          </a:p>
          <a:p>
            <a:pPr indent="-228600" lvl="0" marL="228600" rtl="0" algn="l">
              <a:lnSpc>
                <a:spcPct val="90000"/>
              </a:lnSpc>
              <a:spcBef>
                <a:spcPts val="1000"/>
              </a:spcBef>
              <a:spcAft>
                <a:spcPts val="0"/>
              </a:spcAft>
              <a:buClr>
                <a:schemeClr val="dk1"/>
              </a:buClr>
              <a:buSzPts val="2400"/>
              <a:buChar char="•"/>
            </a:pPr>
            <a:r>
              <a:rPr lang="en-US" sz="2400">
                <a:latin typeface="Arial"/>
                <a:ea typeface="Arial"/>
                <a:cs typeface="Arial"/>
                <a:sym typeface="Arial"/>
              </a:rPr>
              <a:t>A VPC belongs to one Region and requires a CIDR block.</a:t>
            </a:r>
            <a:endParaRPr/>
          </a:p>
          <a:p>
            <a:pPr indent="-228600" lvl="0" marL="228600" rtl="0" algn="l">
              <a:lnSpc>
                <a:spcPct val="90000"/>
              </a:lnSpc>
              <a:spcBef>
                <a:spcPts val="1000"/>
              </a:spcBef>
              <a:spcAft>
                <a:spcPts val="0"/>
              </a:spcAft>
              <a:buClr>
                <a:schemeClr val="dk1"/>
              </a:buClr>
              <a:buSzPts val="2400"/>
              <a:buChar char="•"/>
            </a:pPr>
            <a:r>
              <a:rPr lang="en-US" sz="2400">
                <a:latin typeface="Arial"/>
                <a:ea typeface="Arial"/>
                <a:cs typeface="Arial"/>
                <a:sym typeface="Arial"/>
              </a:rPr>
              <a:t>A VPC is subdivided into subnets.</a:t>
            </a:r>
            <a:endParaRPr/>
          </a:p>
          <a:p>
            <a:pPr indent="-228600" lvl="0" marL="228600" rtl="0" algn="l">
              <a:lnSpc>
                <a:spcPct val="90000"/>
              </a:lnSpc>
              <a:spcBef>
                <a:spcPts val="1000"/>
              </a:spcBef>
              <a:spcAft>
                <a:spcPts val="0"/>
              </a:spcAft>
              <a:buClr>
                <a:schemeClr val="dk1"/>
              </a:buClr>
              <a:buSzPts val="2400"/>
              <a:buChar char="•"/>
            </a:pPr>
            <a:r>
              <a:rPr lang="en-US" sz="2400">
                <a:latin typeface="Arial"/>
                <a:ea typeface="Arial"/>
                <a:cs typeface="Arial"/>
                <a:sym typeface="Arial"/>
              </a:rPr>
              <a:t>A subnet belongs to one Availability Zone and requires a CIDR block.</a:t>
            </a:r>
            <a:endParaRPr/>
          </a:p>
          <a:p>
            <a:pPr indent="-228600" lvl="0" marL="228600" rtl="0" algn="l">
              <a:lnSpc>
                <a:spcPct val="90000"/>
              </a:lnSpc>
              <a:spcBef>
                <a:spcPts val="1000"/>
              </a:spcBef>
              <a:spcAft>
                <a:spcPts val="0"/>
              </a:spcAft>
              <a:buClr>
                <a:schemeClr val="dk1"/>
              </a:buClr>
              <a:buSzPts val="2400"/>
              <a:buChar char="•"/>
            </a:pPr>
            <a:r>
              <a:rPr lang="en-US" sz="2400">
                <a:latin typeface="Arial"/>
                <a:ea typeface="Arial"/>
                <a:cs typeface="Arial"/>
                <a:sym typeface="Arial"/>
              </a:rPr>
              <a:t>Route tables control traffic for a subnet.</a:t>
            </a:r>
            <a:endParaRPr/>
          </a:p>
          <a:p>
            <a:pPr indent="-228600" lvl="0" marL="228600" rtl="0" algn="l">
              <a:lnSpc>
                <a:spcPct val="90000"/>
              </a:lnSpc>
              <a:spcBef>
                <a:spcPts val="1000"/>
              </a:spcBef>
              <a:spcAft>
                <a:spcPts val="0"/>
              </a:spcAft>
              <a:buClr>
                <a:schemeClr val="dk1"/>
              </a:buClr>
              <a:buSzPts val="2400"/>
              <a:buChar char="•"/>
            </a:pPr>
            <a:r>
              <a:rPr lang="en-US" sz="2400">
                <a:latin typeface="Arial"/>
                <a:ea typeface="Arial"/>
                <a:cs typeface="Arial"/>
                <a:sym typeface="Arial"/>
              </a:rPr>
              <a:t>Route tables have a built-in local route.</a:t>
            </a:r>
            <a:endParaRPr/>
          </a:p>
          <a:p>
            <a:pPr indent="-228600" lvl="0" marL="228600" rtl="0" algn="l">
              <a:lnSpc>
                <a:spcPct val="90000"/>
              </a:lnSpc>
              <a:spcBef>
                <a:spcPts val="1000"/>
              </a:spcBef>
              <a:spcAft>
                <a:spcPts val="0"/>
              </a:spcAft>
              <a:buClr>
                <a:schemeClr val="dk1"/>
              </a:buClr>
              <a:buSzPts val="2400"/>
              <a:buChar char="•"/>
            </a:pPr>
            <a:r>
              <a:rPr lang="en-US" sz="2400">
                <a:latin typeface="Arial"/>
                <a:ea typeface="Arial"/>
                <a:cs typeface="Arial"/>
                <a:sym typeface="Arial"/>
              </a:rPr>
              <a:t>You add additional routes to the table.</a:t>
            </a:r>
            <a:endParaRPr/>
          </a:p>
          <a:p>
            <a:pPr indent="-228600" lvl="0" marL="228600" rtl="0" algn="l">
              <a:lnSpc>
                <a:spcPct val="90000"/>
              </a:lnSpc>
              <a:spcBef>
                <a:spcPts val="1000"/>
              </a:spcBef>
              <a:spcAft>
                <a:spcPts val="0"/>
              </a:spcAft>
              <a:buClr>
                <a:schemeClr val="dk1"/>
              </a:buClr>
              <a:buSzPts val="2400"/>
              <a:buChar char="•"/>
            </a:pPr>
            <a:r>
              <a:rPr lang="en-US" sz="2400">
                <a:latin typeface="Arial"/>
                <a:ea typeface="Arial"/>
                <a:cs typeface="Arial"/>
                <a:sym typeface="Arial"/>
              </a:rPr>
              <a:t>The local route cannot be deleted.</a:t>
            </a:r>
            <a:endParaRPr/>
          </a:p>
        </p:txBody>
      </p:sp>
      <p:sp>
        <p:nvSpPr>
          <p:cNvPr id="469" name="Google Shape;469;p42"/>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70" name="Google Shape;470;p42"/>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3"/>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5: Networking and Content Delivery</a:t>
            </a:r>
            <a:endParaRPr/>
          </a:p>
        </p:txBody>
      </p:sp>
      <p:sp>
        <p:nvSpPr>
          <p:cNvPr id="476" name="Google Shape;476;p43"/>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3: VPC networking</a:t>
            </a:r>
            <a:endParaRPr/>
          </a:p>
        </p:txBody>
      </p:sp>
      <p:sp>
        <p:nvSpPr>
          <p:cNvPr id="477" name="Google Shape;477;p4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Module overview</a:t>
            </a:r>
            <a:endParaRPr/>
          </a:p>
        </p:txBody>
      </p:sp>
      <p:sp>
        <p:nvSpPr>
          <p:cNvPr id="213" name="Google Shape;213;p26"/>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latin typeface="Arial"/>
                <a:ea typeface="Arial"/>
                <a:cs typeface="Arial"/>
                <a:sym typeface="Arial"/>
              </a:rPr>
              <a:t>Topics</a:t>
            </a:r>
            <a:endParaRPr/>
          </a:p>
          <a:p>
            <a:pPr indent="-239713" lvl="0" marL="239713" rtl="0" algn="l">
              <a:lnSpc>
                <a:spcPct val="90000"/>
              </a:lnSpc>
              <a:spcBef>
                <a:spcPts val="1800"/>
              </a:spcBef>
              <a:spcAft>
                <a:spcPts val="0"/>
              </a:spcAft>
              <a:buClr>
                <a:schemeClr val="dk1"/>
              </a:buClr>
              <a:buSzPts val="2400"/>
              <a:buChar char="•"/>
            </a:pPr>
            <a:r>
              <a:rPr lang="en-US" sz="2400">
                <a:latin typeface="Arial"/>
                <a:ea typeface="Arial"/>
                <a:cs typeface="Arial"/>
                <a:sym typeface="Arial"/>
              </a:rPr>
              <a:t>Networking basics</a:t>
            </a:r>
            <a:endParaRPr/>
          </a:p>
          <a:p>
            <a:pPr indent="-239713" lvl="0" marL="239713" rtl="0" algn="l">
              <a:lnSpc>
                <a:spcPct val="90000"/>
              </a:lnSpc>
              <a:spcBef>
                <a:spcPts val="1800"/>
              </a:spcBef>
              <a:spcAft>
                <a:spcPts val="0"/>
              </a:spcAft>
              <a:buClr>
                <a:schemeClr val="dk1"/>
              </a:buClr>
              <a:buSzPts val="2400"/>
              <a:buChar char="•"/>
            </a:pPr>
            <a:r>
              <a:rPr lang="en-US" sz="2400"/>
              <a:t>Amazon VPC</a:t>
            </a:r>
            <a:endParaRPr/>
          </a:p>
          <a:p>
            <a:pPr indent="-239713" lvl="0" marL="239713" rtl="0" algn="l">
              <a:lnSpc>
                <a:spcPct val="90000"/>
              </a:lnSpc>
              <a:spcBef>
                <a:spcPts val="1800"/>
              </a:spcBef>
              <a:spcAft>
                <a:spcPts val="0"/>
              </a:spcAft>
              <a:buClr>
                <a:schemeClr val="dk1"/>
              </a:buClr>
              <a:buSzPts val="2400"/>
              <a:buChar char="•"/>
            </a:pPr>
            <a:r>
              <a:rPr lang="en-US" sz="2400"/>
              <a:t>VPC networking</a:t>
            </a:r>
            <a:endParaRPr/>
          </a:p>
          <a:p>
            <a:pPr indent="-239713" lvl="0" marL="239713" rtl="0" algn="l">
              <a:lnSpc>
                <a:spcPct val="90000"/>
              </a:lnSpc>
              <a:spcBef>
                <a:spcPts val="1800"/>
              </a:spcBef>
              <a:spcAft>
                <a:spcPts val="0"/>
              </a:spcAft>
              <a:buClr>
                <a:schemeClr val="dk1"/>
              </a:buClr>
              <a:buSzPts val="2400"/>
              <a:buChar char="•"/>
            </a:pPr>
            <a:r>
              <a:rPr lang="en-US" sz="2400">
                <a:latin typeface="Arial"/>
                <a:ea typeface="Arial"/>
                <a:cs typeface="Arial"/>
                <a:sym typeface="Arial"/>
              </a:rPr>
              <a:t>VPC security</a:t>
            </a:r>
            <a:endParaRPr/>
          </a:p>
          <a:p>
            <a:pPr indent="-239713" lvl="0" marL="239713" rtl="0" algn="l">
              <a:lnSpc>
                <a:spcPct val="90000"/>
              </a:lnSpc>
              <a:spcBef>
                <a:spcPts val="1800"/>
              </a:spcBef>
              <a:spcAft>
                <a:spcPts val="0"/>
              </a:spcAft>
              <a:buClr>
                <a:schemeClr val="dk1"/>
              </a:buClr>
              <a:buSzPts val="2400"/>
              <a:buChar char="•"/>
            </a:pPr>
            <a:r>
              <a:rPr lang="en-US" sz="2400">
                <a:latin typeface="Arial"/>
                <a:ea typeface="Arial"/>
                <a:cs typeface="Arial"/>
                <a:sym typeface="Arial"/>
              </a:rPr>
              <a:t>Amazon Route 53 </a:t>
            </a:r>
            <a:endParaRPr/>
          </a:p>
          <a:p>
            <a:pPr indent="-239713" lvl="0" marL="239713" rtl="0" algn="l">
              <a:lnSpc>
                <a:spcPct val="90000"/>
              </a:lnSpc>
              <a:spcBef>
                <a:spcPts val="1800"/>
              </a:spcBef>
              <a:spcAft>
                <a:spcPts val="0"/>
              </a:spcAft>
              <a:buClr>
                <a:schemeClr val="dk1"/>
              </a:buClr>
              <a:buSzPts val="2400"/>
              <a:buChar char="•"/>
            </a:pPr>
            <a:r>
              <a:rPr lang="en-US" sz="2400">
                <a:latin typeface="Arial"/>
                <a:ea typeface="Arial"/>
                <a:cs typeface="Arial"/>
                <a:sym typeface="Arial"/>
              </a:rPr>
              <a:t>Amazon CloudFront</a:t>
            </a:r>
            <a:endParaRPr/>
          </a:p>
          <a:p>
            <a:pPr indent="0" lvl="0" marL="0" rtl="0" algn="l">
              <a:lnSpc>
                <a:spcPct val="90000"/>
              </a:lnSpc>
              <a:spcBef>
                <a:spcPts val="1000"/>
              </a:spcBef>
              <a:spcAft>
                <a:spcPts val="0"/>
              </a:spcAft>
              <a:buClr>
                <a:schemeClr val="dk1"/>
              </a:buClr>
              <a:buSzPts val="2800"/>
              <a:buNone/>
            </a:pPr>
            <a:r>
              <a:t/>
            </a:r>
            <a:endParaRPr b="1">
              <a:latin typeface="Arial"/>
              <a:ea typeface="Arial"/>
              <a:cs typeface="Arial"/>
              <a:sym typeface="Arial"/>
            </a:endParaRPr>
          </a:p>
        </p:txBody>
      </p:sp>
      <p:sp>
        <p:nvSpPr>
          <p:cNvPr id="214" name="Google Shape;214;p26"/>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Activities</a:t>
            </a:r>
            <a:endParaRPr b="1" sz="3600"/>
          </a:p>
          <a:p>
            <a:pPr indent="-228600" lvl="0" marL="228600" rtl="0" algn="l">
              <a:lnSpc>
                <a:spcPct val="90000"/>
              </a:lnSpc>
              <a:spcBef>
                <a:spcPts val="1000"/>
              </a:spcBef>
              <a:spcAft>
                <a:spcPts val="0"/>
              </a:spcAft>
              <a:buClr>
                <a:schemeClr val="dk1"/>
              </a:buClr>
              <a:buSzPts val="2400"/>
              <a:buChar char="•"/>
            </a:pPr>
            <a:r>
              <a:rPr lang="en-US" sz="2400"/>
              <a:t>Label a network diagram</a:t>
            </a:r>
            <a:endParaRPr/>
          </a:p>
          <a:p>
            <a:pPr indent="-228600" lvl="0" marL="228600" rtl="0" algn="l">
              <a:lnSpc>
                <a:spcPct val="90000"/>
              </a:lnSpc>
              <a:spcBef>
                <a:spcPts val="1000"/>
              </a:spcBef>
              <a:spcAft>
                <a:spcPts val="0"/>
              </a:spcAft>
              <a:buClr>
                <a:schemeClr val="dk1"/>
              </a:buClr>
              <a:buSzPts val="2400"/>
              <a:buChar char="•"/>
            </a:pPr>
            <a:r>
              <a:rPr lang="en-US" sz="2400"/>
              <a:t>Design a basic VPC architecture</a:t>
            </a:r>
            <a:br>
              <a:rPr lang="en-US" sz="2400"/>
            </a:br>
            <a:endParaRPr sz="2400"/>
          </a:p>
          <a:p>
            <a:pPr indent="0" lvl="0" marL="0" rtl="0" algn="l">
              <a:lnSpc>
                <a:spcPct val="90000"/>
              </a:lnSpc>
              <a:spcBef>
                <a:spcPts val="1000"/>
              </a:spcBef>
              <a:spcAft>
                <a:spcPts val="0"/>
              </a:spcAft>
              <a:buClr>
                <a:schemeClr val="dk1"/>
              </a:buClr>
              <a:buSzPts val="2800"/>
              <a:buNone/>
            </a:pPr>
            <a:r>
              <a:rPr b="1" lang="en-US"/>
              <a:t>Demo</a:t>
            </a:r>
            <a:endParaRPr/>
          </a:p>
          <a:p>
            <a:pPr indent="-228600" lvl="0" marL="228600" rtl="0" algn="l">
              <a:lnSpc>
                <a:spcPct val="90000"/>
              </a:lnSpc>
              <a:spcBef>
                <a:spcPts val="1000"/>
              </a:spcBef>
              <a:spcAft>
                <a:spcPts val="0"/>
              </a:spcAft>
              <a:buClr>
                <a:schemeClr val="dk1"/>
              </a:buClr>
              <a:buSzPts val="2400"/>
              <a:buChar char="•"/>
            </a:pPr>
            <a:r>
              <a:rPr lang="en-US" sz="2400"/>
              <a:t>VPC demonstration</a:t>
            </a:r>
            <a:br>
              <a:rPr lang="en-US" sz="2400"/>
            </a:br>
            <a:endParaRPr sz="2400"/>
          </a:p>
          <a:p>
            <a:pPr indent="0" lvl="0" marL="0" rtl="0" algn="l">
              <a:lnSpc>
                <a:spcPct val="90000"/>
              </a:lnSpc>
              <a:spcBef>
                <a:spcPts val="1000"/>
              </a:spcBef>
              <a:spcAft>
                <a:spcPts val="0"/>
              </a:spcAft>
              <a:buClr>
                <a:schemeClr val="dk1"/>
              </a:buClr>
              <a:buSzPts val="2800"/>
              <a:buNone/>
            </a:pPr>
            <a:r>
              <a:rPr b="1" lang="en-US"/>
              <a:t>Lab</a:t>
            </a:r>
            <a:endParaRPr/>
          </a:p>
          <a:p>
            <a:pPr indent="-228600" lvl="0" marL="228600" rtl="0" algn="l">
              <a:lnSpc>
                <a:spcPct val="90000"/>
              </a:lnSpc>
              <a:spcBef>
                <a:spcPts val="1000"/>
              </a:spcBef>
              <a:spcAft>
                <a:spcPts val="0"/>
              </a:spcAft>
              <a:buClr>
                <a:schemeClr val="dk1"/>
              </a:buClr>
              <a:buSzPts val="2400"/>
              <a:buChar char="•"/>
            </a:pPr>
            <a:r>
              <a:rPr lang="en-US" sz="2400"/>
              <a:t>Build your VPC and launch a web server</a:t>
            </a:r>
            <a:endParaRPr/>
          </a:p>
          <a:p>
            <a:pPr indent="0" lvl="0" marL="0" rtl="0" algn="l">
              <a:lnSpc>
                <a:spcPct val="90000"/>
              </a:lnSpc>
              <a:spcBef>
                <a:spcPts val="1000"/>
              </a:spcBef>
              <a:spcAft>
                <a:spcPts val="0"/>
              </a:spcAft>
              <a:buClr>
                <a:schemeClr val="dk1"/>
              </a:buClr>
              <a:buSzPts val="2400"/>
              <a:buNone/>
            </a:pPr>
            <a:r>
              <a:t/>
            </a:r>
            <a:endParaRPr sz="2400">
              <a:latin typeface="Arial"/>
              <a:ea typeface="Arial"/>
              <a:cs typeface="Arial"/>
              <a:sym typeface="Arial"/>
            </a:endParaRPr>
          </a:p>
        </p:txBody>
      </p:sp>
      <p:grpSp>
        <p:nvGrpSpPr>
          <p:cNvPr descr="knowledge check" id="215" name="Google Shape;215;p26"/>
          <p:cNvGrpSpPr/>
          <p:nvPr/>
        </p:nvGrpSpPr>
        <p:grpSpPr>
          <a:xfrm>
            <a:off x="6246312" y="5959350"/>
            <a:ext cx="2832953" cy="532323"/>
            <a:chOff x="4188879" y="4810544"/>
            <a:chExt cx="2832953" cy="532323"/>
          </a:xfrm>
        </p:grpSpPr>
        <p:sp>
          <p:nvSpPr>
            <p:cNvPr id="216" name="Google Shape;216;p26"/>
            <p:cNvSpPr txBox="1"/>
            <p:nvPr/>
          </p:nvSpPr>
          <p:spPr>
            <a:xfrm>
              <a:off x="4721202" y="4892040"/>
              <a:ext cx="23006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Knowledge check</a:t>
              </a:r>
              <a:endParaRPr/>
            </a:p>
          </p:txBody>
        </p:sp>
        <p:pic>
          <p:nvPicPr>
            <p:cNvPr id="217" name="Google Shape;217;p26"/>
            <p:cNvPicPr preferRelativeResize="0"/>
            <p:nvPr/>
          </p:nvPicPr>
          <p:blipFill rotWithShape="1">
            <a:blip r:embed="rId3">
              <a:alphaModFix/>
            </a:blip>
            <a:srcRect b="0" l="0" r="0" t="0"/>
            <a:stretch/>
          </p:blipFill>
          <p:spPr>
            <a:xfrm>
              <a:off x="4188879" y="4810544"/>
              <a:ext cx="532323" cy="532323"/>
            </a:xfrm>
            <a:prstGeom prst="rect">
              <a:avLst/>
            </a:prstGeom>
            <a:noFill/>
            <a:ln>
              <a:noFill/>
            </a:ln>
          </p:spPr>
        </p:pic>
      </p:grpSp>
      <p:sp>
        <p:nvSpPr>
          <p:cNvPr id="218" name="Google Shape;218;p2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19" name="Google Shape;219;p2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Internet gateway</a:t>
            </a:r>
            <a:endParaRPr/>
          </a:p>
        </p:txBody>
      </p:sp>
      <p:grpSp>
        <p:nvGrpSpPr>
          <p:cNvPr descr="architecture diagram of a vpc in aws cloud with two subnets. there is a two-way arrow between the instance in the public subnet and the route table, between the route table and the internet gateway, and between the internet gateway and the internet cloud." id="483" name="Google Shape;483;p44"/>
          <p:cNvGrpSpPr/>
          <p:nvPr/>
        </p:nvGrpSpPr>
        <p:grpSpPr>
          <a:xfrm>
            <a:off x="152401" y="1273546"/>
            <a:ext cx="8850013" cy="5191619"/>
            <a:chOff x="152401" y="1273546"/>
            <a:chExt cx="8850013" cy="5191619"/>
          </a:xfrm>
        </p:grpSpPr>
        <p:sp>
          <p:nvSpPr>
            <p:cNvPr id="484" name="Google Shape;484;p44"/>
            <p:cNvSpPr/>
            <p:nvPr/>
          </p:nvSpPr>
          <p:spPr>
            <a:xfrm>
              <a:off x="1063615" y="2244988"/>
              <a:ext cx="3591473" cy="3961848"/>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a:t>
              </a:r>
              <a:endParaRPr/>
            </a:p>
          </p:txBody>
        </p:sp>
        <p:grpSp>
          <p:nvGrpSpPr>
            <p:cNvPr id="485" name="Google Shape;485;p44"/>
            <p:cNvGrpSpPr/>
            <p:nvPr/>
          </p:nvGrpSpPr>
          <p:grpSpPr>
            <a:xfrm>
              <a:off x="1315653" y="2980513"/>
              <a:ext cx="3200400" cy="1373959"/>
              <a:chOff x="1952969" y="2883528"/>
              <a:chExt cx="3200400" cy="1373959"/>
            </a:xfrm>
          </p:grpSpPr>
          <p:sp>
            <p:nvSpPr>
              <p:cNvPr id="486" name="Google Shape;486;p44"/>
              <p:cNvSpPr/>
              <p:nvPr/>
            </p:nvSpPr>
            <p:spPr>
              <a:xfrm>
                <a:off x="1952969" y="2885887"/>
                <a:ext cx="3200400" cy="13716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subnet:10.0.1.0/24</a:t>
                </a:r>
                <a:endParaRPr/>
              </a:p>
            </p:txBody>
          </p:sp>
          <p:pic>
            <p:nvPicPr>
              <p:cNvPr id="487" name="Google Shape;487;p44"/>
              <p:cNvPicPr preferRelativeResize="0"/>
              <p:nvPr/>
            </p:nvPicPr>
            <p:blipFill rotWithShape="1">
              <a:blip r:embed="rId3">
                <a:alphaModFix/>
              </a:blip>
              <a:srcRect b="0" l="0" r="0" t="0"/>
              <a:stretch/>
            </p:blipFill>
            <p:spPr>
              <a:xfrm>
                <a:off x="1952970" y="2883528"/>
                <a:ext cx="457200" cy="457200"/>
              </a:xfrm>
              <a:prstGeom prst="rect">
                <a:avLst/>
              </a:prstGeom>
              <a:noFill/>
              <a:ln>
                <a:noFill/>
              </a:ln>
            </p:spPr>
          </p:pic>
        </p:grpSp>
        <p:pic>
          <p:nvPicPr>
            <p:cNvPr id="488" name="Google Shape;488;p44"/>
            <p:cNvPicPr preferRelativeResize="0"/>
            <p:nvPr/>
          </p:nvPicPr>
          <p:blipFill rotWithShape="1">
            <a:blip r:embed="rId4">
              <a:alphaModFix/>
            </a:blip>
            <a:srcRect b="0" l="0" r="0" t="0"/>
            <a:stretch/>
          </p:blipFill>
          <p:spPr>
            <a:xfrm>
              <a:off x="6326292" y="4136549"/>
              <a:ext cx="469900" cy="469900"/>
            </a:xfrm>
            <a:prstGeom prst="rect">
              <a:avLst/>
            </a:prstGeom>
            <a:noFill/>
            <a:ln>
              <a:noFill/>
            </a:ln>
          </p:spPr>
        </p:pic>
        <p:pic>
          <p:nvPicPr>
            <p:cNvPr id="489" name="Google Shape;489;p44"/>
            <p:cNvPicPr preferRelativeResize="0"/>
            <p:nvPr/>
          </p:nvPicPr>
          <p:blipFill rotWithShape="1">
            <a:blip r:embed="rId5">
              <a:alphaModFix/>
            </a:blip>
            <a:srcRect b="0" l="0" r="0" t="0"/>
            <a:stretch/>
          </p:blipFill>
          <p:spPr>
            <a:xfrm>
              <a:off x="2799541" y="3519064"/>
              <a:ext cx="457200" cy="457200"/>
            </a:xfrm>
            <a:prstGeom prst="rect">
              <a:avLst/>
            </a:prstGeom>
            <a:noFill/>
            <a:ln>
              <a:noFill/>
            </a:ln>
          </p:spPr>
        </p:pic>
        <p:sp>
          <p:nvSpPr>
            <p:cNvPr id="490" name="Google Shape;490;p44"/>
            <p:cNvSpPr txBox="1"/>
            <p:nvPr/>
          </p:nvSpPr>
          <p:spPr>
            <a:xfrm>
              <a:off x="5015417" y="4558468"/>
              <a:ext cx="73129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Route</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table</a:t>
              </a:r>
              <a:endParaRPr/>
            </a:p>
          </p:txBody>
        </p:sp>
        <p:grpSp>
          <p:nvGrpSpPr>
            <p:cNvPr id="491" name="Google Shape;491;p44"/>
            <p:cNvGrpSpPr/>
            <p:nvPr/>
          </p:nvGrpSpPr>
          <p:grpSpPr>
            <a:xfrm>
              <a:off x="1315652" y="4508371"/>
              <a:ext cx="3202243" cy="1373958"/>
              <a:chOff x="1952968" y="4411386"/>
              <a:chExt cx="3202243" cy="1373958"/>
            </a:xfrm>
          </p:grpSpPr>
          <p:sp>
            <p:nvSpPr>
              <p:cNvPr id="492" name="Google Shape;492;p44"/>
              <p:cNvSpPr/>
              <p:nvPr/>
            </p:nvSpPr>
            <p:spPr>
              <a:xfrm>
                <a:off x="1952968" y="4413744"/>
                <a:ext cx="3202243" cy="137160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10.0.2.0/24</a:t>
                </a:r>
                <a:endParaRPr/>
              </a:p>
            </p:txBody>
          </p:sp>
          <p:pic>
            <p:nvPicPr>
              <p:cNvPr id="493" name="Google Shape;493;p44"/>
              <p:cNvPicPr preferRelativeResize="0"/>
              <p:nvPr/>
            </p:nvPicPr>
            <p:blipFill rotWithShape="1">
              <a:blip r:embed="rId6">
                <a:alphaModFix/>
              </a:blip>
              <a:srcRect b="0" l="0" r="0" t="0"/>
              <a:stretch/>
            </p:blipFill>
            <p:spPr>
              <a:xfrm>
                <a:off x="1952969" y="4411386"/>
                <a:ext cx="457200" cy="457200"/>
              </a:xfrm>
              <a:prstGeom prst="rect">
                <a:avLst/>
              </a:prstGeom>
              <a:noFill/>
              <a:ln>
                <a:noFill/>
              </a:ln>
            </p:spPr>
          </p:pic>
        </p:grpSp>
        <p:pic>
          <p:nvPicPr>
            <p:cNvPr id="494" name="Google Shape;494;p44"/>
            <p:cNvPicPr preferRelativeResize="0"/>
            <p:nvPr/>
          </p:nvPicPr>
          <p:blipFill rotWithShape="1">
            <a:blip r:embed="rId7">
              <a:alphaModFix/>
            </a:blip>
            <a:srcRect b="0" l="0" r="0" t="0"/>
            <a:stretch/>
          </p:blipFill>
          <p:spPr>
            <a:xfrm>
              <a:off x="7722254" y="3976264"/>
              <a:ext cx="1280160" cy="1280160"/>
            </a:xfrm>
            <a:prstGeom prst="rect">
              <a:avLst/>
            </a:prstGeom>
            <a:noFill/>
            <a:ln>
              <a:noFill/>
            </a:ln>
          </p:spPr>
        </p:pic>
        <p:cxnSp>
          <p:nvCxnSpPr>
            <p:cNvPr id="495" name="Google Shape;495;p44"/>
            <p:cNvCxnSpPr>
              <a:stCxn id="489" idx="3"/>
            </p:cNvCxnSpPr>
            <p:nvPr/>
          </p:nvCxnSpPr>
          <p:spPr>
            <a:xfrm>
              <a:off x="3256741" y="3747664"/>
              <a:ext cx="1898700" cy="623700"/>
            </a:xfrm>
            <a:prstGeom prst="curvedConnector3">
              <a:avLst>
                <a:gd fmla="val 50000" name="adj1"/>
              </a:avLst>
            </a:prstGeom>
            <a:noFill/>
            <a:ln cap="flat" cmpd="sng" w="9525">
              <a:solidFill>
                <a:schemeClr val="accent1"/>
              </a:solidFill>
              <a:prstDash val="solid"/>
              <a:miter lim="800000"/>
              <a:headEnd len="med" w="med" type="triangle"/>
              <a:tailEnd len="med" w="med" type="triangle"/>
            </a:ln>
          </p:spPr>
        </p:cxnSp>
        <p:cxnSp>
          <p:nvCxnSpPr>
            <p:cNvPr id="496" name="Google Shape;496;p44"/>
            <p:cNvCxnSpPr>
              <a:endCxn id="488" idx="1"/>
            </p:cNvCxnSpPr>
            <p:nvPr/>
          </p:nvCxnSpPr>
          <p:spPr>
            <a:xfrm>
              <a:off x="5612592" y="4371499"/>
              <a:ext cx="713700" cy="0"/>
            </a:xfrm>
            <a:prstGeom prst="straightConnector1">
              <a:avLst/>
            </a:prstGeom>
            <a:noFill/>
            <a:ln cap="flat" cmpd="sng" w="9525">
              <a:solidFill>
                <a:schemeClr val="accent1"/>
              </a:solidFill>
              <a:prstDash val="solid"/>
              <a:miter lim="800000"/>
              <a:headEnd len="med" w="med" type="triangle"/>
              <a:tailEnd len="med" w="med" type="triangle"/>
            </a:ln>
          </p:spPr>
        </p:cxnSp>
        <p:pic>
          <p:nvPicPr>
            <p:cNvPr id="497" name="Google Shape;497;p44"/>
            <p:cNvPicPr preferRelativeResize="0"/>
            <p:nvPr/>
          </p:nvPicPr>
          <p:blipFill rotWithShape="1">
            <a:blip r:embed="rId5">
              <a:alphaModFix/>
            </a:blip>
            <a:srcRect b="0" l="0" r="0" t="0"/>
            <a:stretch/>
          </p:blipFill>
          <p:spPr>
            <a:xfrm>
              <a:off x="2799541" y="5196529"/>
              <a:ext cx="457200" cy="457200"/>
            </a:xfrm>
            <a:prstGeom prst="rect">
              <a:avLst/>
            </a:prstGeom>
            <a:noFill/>
            <a:ln>
              <a:noFill/>
            </a:ln>
          </p:spPr>
        </p:pic>
        <p:sp>
          <p:nvSpPr>
            <p:cNvPr id="498" name="Google Shape;498;p44"/>
            <p:cNvSpPr txBox="1"/>
            <p:nvPr/>
          </p:nvSpPr>
          <p:spPr>
            <a:xfrm>
              <a:off x="7913333" y="5315175"/>
              <a:ext cx="8980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Internet</a:t>
              </a:r>
              <a:endParaRPr/>
            </a:p>
          </p:txBody>
        </p:sp>
        <p:grpSp>
          <p:nvGrpSpPr>
            <p:cNvPr id="499" name="Google Shape;499;p44"/>
            <p:cNvGrpSpPr/>
            <p:nvPr/>
          </p:nvGrpSpPr>
          <p:grpSpPr>
            <a:xfrm>
              <a:off x="152401" y="1273546"/>
              <a:ext cx="7162799" cy="5191619"/>
              <a:chOff x="152401" y="1273546"/>
              <a:chExt cx="7162799" cy="5191619"/>
            </a:xfrm>
          </p:grpSpPr>
          <p:sp>
            <p:nvSpPr>
              <p:cNvPr id="500" name="Google Shape;500;p44"/>
              <p:cNvSpPr/>
              <p:nvPr/>
            </p:nvSpPr>
            <p:spPr>
              <a:xfrm>
                <a:off x="152401" y="1273546"/>
                <a:ext cx="7162799" cy="5191619"/>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AWS Cloud</a:t>
                </a:r>
                <a:endParaRPr/>
              </a:p>
            </p:txBody>
          </p:sp>
          <p:pic>
            <p:nvPicPr>
              <p:cNvPr id="501" name="Google Shape;501;p44"/>
              <p:cNvPicPr preferRelativeResize="0"/>
              <p:nvPr/>
            </p:nvPicPr>
            <p:blipFill rotWithShape="1">
              <a:blip r:embed="rId8">
                <a:alphaModFix/>
              </a:blip>
              <a:srcRect b="0" l="0" r="0" t="0"/>
              <a:stretch/>
            </p:blipFill>
            <p:spPr>
              <a:xfrm>
                <a:off x="152401" y="1273546"/>
                <a:ext cx="457200" cy="457200"/>
              </a:xfrm>
              <a:prstGeom prst="rect">
                <a:avLst/>
              </a:prstGeom>
              <a:noFill/>
              <a:ln>
                <a:noFill/>
              </a:ln>
            </p:spPr>
          </p:pic>
        </p:grpSp>
        <p:sp>
          <p:nvSpPr>
            <p:cNvPr id="502" name="Google Shape;502;p44"/>
            <p:cNvSpPr/>
            <p:nvPr/>
          </p:nvSpPr>
          <p:spPr>
            <a:xfrm>
              <a:off x="280551" y="1888174"/>
              <a:ext cx="6715994" cy="4460804"/>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Region</a:t>
              </a:r>
              <a:endParaRPr/>
            </a:p>
          </p:txBody>
        </p:sp>
        <p:pic>
          <p:nvPicPr>
            <p:cNvPr id="503" name="Google Shape;503;p44"/>
            <p:cNvPicPr preferRelativeResize="0"/>
            <p:nvPr/>
          </p:nvPicPr>
          <p:blipFill rotWithShape="1">
            <a:blip r:embed="rId9">
              <a:alphaModFix/>
            </a:blip>
            <a:srcRect b="0" l="0" r="0" t="0"/>
            <a:stretch/>
          </p:blipFill>
          <p:spPr>
            <a:xfrm>
              <a:off x="280551" y="1888174"/>
              <a:ext cx="457200" cy="457200"/>
            </a:xfrm>
            <a:prstGeom prst="rect">
              <a:avLst/>
            </a:prstGeom>
            <a:noFill/>
            <a:ln>
              <a:noFill/>
            </a:ln>
          </p:spPr>
        </p:pic>
        <p:sp>
          <p:nvSpPr>
            <p:cNvPr id="504" name="Google Shape;504;p44"/>
            <p:cNvSpPr/>
            <p:nvPr/>
          </p:nvSpPr>
          <p:spPr>
            <a:xfrm>
              <a:off x="581948" y="2624640"/>
              <a:ext cx="5971252" cy="3443417"/>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en-US" sz="1600" u="none" cap="none" strike="noStrike">
                  <a:solidFill>
                    <a:srgbClr val="1D8900"/>
                  </a:solidFill>
                  <a:latin typeface="Arial"/>
                  <a:ea typeface="Arial"/>
                  <a:cs typeface="Arial"/>
                  <a:sym typeface="Arial"/>
                </a:rPr>
                <a:t> VPC: </a:t>
              </a:r>
              <a:r>
                <a:rPr lang="en-US" sz="1600">
                  <a:solidFill>
                    <a:srgbClr val="1D8900"/>
                  </a:solidFill>
                  <a:latin typeface="Arial"/>
                  <a:ea typeface="Arial"/>
                  <a:cs typeface="Arial"/>
                  <a:sym typeface="Arial"/>
                </a:rPr>
                <a:t>10.0.0.0/16</a:t>
              </a:r>
              <a:endParaRPr/>
            </a:p>
          </p:txBody>
        </p:sp>
        <p:pic>
          <p:nvPicPr>
            <p:cNvPr id="505" name="Google Shape;505;p44"/>
            <p:cNvPicPr preferRelativeResize="0"/>
            <p:nvPr/>
          </p:nvPicPr>
          <p:blipFill rotWithShape="1">
            <a:blip r:embed="rId10">
              <a:alphaModFix/>
            </a:blip>
            <a:srcRect b="0" l="0" r="0" t="0"/>
            <a:stretch/>
          </p:blipFill>
          <p:spPr>
            <a:xfrm>
              <a:off x="581948" y="2624640"/>
              <a:ext cx="457200" cy="457200"/>
            </a:xfrm>
            <a:prstGeom prst="rect">
              <a:avLst/>
            </a:prstGeom>
            <a:noFill/>
            <a:ln>
              <a:noFill/>
            </a:ln>
          </p:spPr>
        </p:pic>
        <p:cxnSp>
          <p:nvCxnSpPr>
            <p:cNvPr id="506" name="Google Shape;506;p44"/>
            <p:cNvCxnSpPr/>
            <p:nvPr/>
          </p:nvCxnSpPr>
          <p:spPr>
            <a:xfrm>
              <a:off x="6796192" y="4371499"/>
              <a:ext cx="926062" cy="0"/>
            </a:xfrm>
            <a:prstGeom prst="straightConnector1">
              <a:avLst/>
            </a:prstGeom>
            <a:noFill/>
            <a:ln cap="flat" cmpd="sng" w="9525">
              <a:solidFill>
                <a:schemeClr val="accent1"/>
              </a:solidFill>
              <a:prstDash val="solid"/>
              <a:miter lim="800000"/>
              <a:headEnd len="med" w="med" type="triangle"/>
              <a:tailEnd len="med" w="med" type="triangle"/>
            </a:ln>
          </p:spPr>
        </p:cxnSp>
        <p:sp>
          <p:nvSpPr>
            <p:cNvPr id="507" name="Google Shape;507;p44"/>
            <p:cNvSpPr txBox="1"/>
            <p:nvPr/>
          </p:nvSpPr>
          <p:spPr>
            <a:xfrm>
              <a:off x="6092968" y="4599957"/>
              <a:ext cx="941283"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Internet</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gateway</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a:t>
              </a:r>
              <a:r>
                <a:rPr b="1" lang="en-US" sz="1600">
                  <a:solidFill>
                    <a:schemeClr val="accent6"/>
                  </a:solidFill>
                  <a:latin typeface="Arial"/>
                  <a:ea typeface="Arial"/>
                  <a:cs typeface="Arial"/>
                  <a:sym typeface="Arial"/>
                </a:rPr>
                <a:t>igw-id</a:t>
              </a:r>
              <a:r>
                <a:rPr lang="en-US" sz="1600">
                  <a:solidFill>
                    <a:schemeClr val="dk1"/>
                  </a:solidFill>
                  <a:latin typeface="Arial"/>
                  <a:ea typeface="Arial"/>
                  <a:cs typeface="Arial"/>
                  <a:sym typeface="Arial"/>
                </a:rPr>
                <a:t>)</a:t>
              </a:r>
              <a:endParaRPr/>
            </a:p>
          </p:txBody>
        </p:sp>
        <p:pic>
          <p:nvPicPr>
            <p:cNvPr id="508" name="Google Shape;508;p44"/>
            <p:cNvPicPr preferRelativeResize="0"/>
            <p:nvPr/>
          </p:nvPicPr>
          <p:blipFill rotWithShape="1">
            <a:blip r:embed="rId11">
              <a:alphaModFix/>
            </a:blip>
            <a:srcRect b="0" l="0" r="0" t="0"/>
            <a:stretch/>
          </p:blipFill>
          <p:spPr>
            <a:xfrm>
              <a:off x="5146112" y="4147856"/>
              <a:ext cx="469900" cy="469900"/>
            </a:xfrm>
            <a:prstGeom prst="rect">
              <a:avLst/>
            </a:prstGeom>
            <a:noFill/>
            <a:ln>
              <a:noFill/>
            </a:ln>
          </p:spPr>
        </p:pic>
      </p:grpSp>
      <p:sp>
        <p:nvSpPr>
          <p:cNvPr id="509" name="Google Shape;509;p44"/>
          <p:cNvSpPr txBox="1"/>
          <p:nvPr/>
        </p:nvSpPr>
        <p:spPr>
          <a:xfrm>
            <a:off x="9388685" y="2879352"/>
            <a:ext cx="25539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Public Subnet Route Table</a:t>
            </a:r>
            <a:endParaRPr/>
          </a:p>
        </p:txBody>
      </p:sp>
      <p:graphicFrame>
        <p:nvGraphicFramePr>
          <p:cNvPr id="510" name="Google Shape;510;p44"/>
          <p:cNvGraphicFramePr/>
          <p:nvPr/>
        </p:nvGraphicFramePr>
        <p:xfrm>
          <a:off x="9467773" y="3231128"/>
          <a:ext cx="3000000" cy="3000000"/>
        </p:xfrm>
        <a:graphic>
          <a:graphicData uri="http://schemas.openxmlformats.org/drawingml/2006/table">
            <a:tbl>
              <a:tblPr bandRow="1" firstRow="1">
                <a:noFill/>
                <a:tableStyleId>{0E17C3FD-ADD7-4907-BFE8-A96E9E60DA65}</a:tableStyleId>
              </a:tblPr>
              <a:tblGrid>
                <a:gridCol w="1465575"/>
                <a:gridCol w="930150"/>
              </a:tblGrid>
              <a:tr h="370850">
                <a:tc>
                  <a:txBody>
                    <a:bodyPr/>
                    <a:lstStyle/>
                    <a:p>
                      <a:pPr indent="0" lvl="0" marL="0" marR="0" rtl="0" algn="l">
                        <a:spcBef>
                          <a:spcPts val="0"/>
                        </a:spcBef>
                        <a:spcAft>
                          <a:spcPts val="0"/>
                        </a:spcAft>
                        <a:buNone/>
                      </a:pPr>
                      <a:r>
                        <a:rPr b="1" lang="en-US" sz="1600"/>
                        <a:t>Destination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t>10.0.0.0/16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local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solidFill>
                            <a:schemeClr val="accent6"/>
                          </a:solidFill>
                        </a:rPr>
                        <a:t>0.0.0.0/0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chemeClr val="accent6"/>
                          </a:solidFill>
                        </a:rPr>
                        <a:t>igw-id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511" name="Google Shape;511;p4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2019, Amazon Web Services, Inc. or its Affiliates. All rights reserved.</a:t>
            </a:r>
            <a:endParaRPr/>
          </a:p>
        </p:txBody>
      </p:sp>
      <p:sp>
        <p:nvSpPr>
          <p:cNvPr id="512" name="Google Shape;512;p4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Network address translation (NAT) gateway</a:t>
            </a:r>
            <a:endParaRPr/>
          </a:p>
        </p:txBody>
      </p:sp>
      <p:grpSp>
        <p:nvGrpSpPr>
          <p:cNvPr descr="architecture diagram of a vpc in aws cloud with two subnets. there is a two-way arrow between the nat gateway in the public subnet and the route table, between the route table and the internet gateway, and between the internet gateway and the internet cloud." id="518" name="Google Shape;518;p45"/>
          <p:cNvGrpSpPr/>
          <p:nvPr/>
        </p:nvGrpSpPr>
        <p:grpSpPr>
          <a:xfrm>
            <a:off x="152401" y="1225420"/>
            <a:ext cx="8850013" cy="5191619"/>
            <a:chOff x="152401" y="1273546"/>
            <a:chExt cx="8850013" cy="5191619"/>
          </a:xfrm>
        </p:grpSpPr>
        <p:sp>
          <p:nvSpPr>
            <p:cNvPr id="519" name="Google Shape;519;p45"/>
            <p:cNvSpPr/>
            <p:nvPr/>
          </p:nvSpPr>
          <p:spPr>
            <a:xfrm>
              <a:off x="1063615" y="2244988"/>
              <a:ext cx="3591473" cy="3980910"/>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a:t>
              </a:r>
              <a:endParaRPr/>
            </a:p>
          </p:txBody>
        </p:sp>
        <p:grpSp>
          <p:nvGrpSpPr>
            <p:cNvPr id="520" name="Google Shape;520;p45"/>
            <p:cNvGrpSpPr/>
            <p:nvPr/>
          </p:nvGrpSpPr>
          <p:grpSpPr>
            <a:xfrm>
              <a:off x="1315653" y="2980513"/>
              <a:ext cx="3200400" cy="1373959"/>
              <a:chOff x="1952969" y="2883528"/>
              <a:chExt cx="3200400" cy="1373959"/>
            </a:xfrm>
          </p:grpSpPr>
          <p:sp>
            <p:nvSpPr>
              <p:cNvPr id="521" name="Google Shape;521;p45"/>
              <p:cNvSpPr/>
              <p:nvPr/>
            </p:nvSpPr>
            <p:spPr>
              <a:xfrm>
                <a:off x="1952969" y="2885887"/>
                <a:ext cx="3200400" cy="13716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subnet:10.0.1.0/24</a:t>
                </a:r>
                <a:endParaRPr/>
              </a:p>
            </p:txBody>
          </p:sp>
          <p:pic>
            <p:nvPicPr>
              <p:cNvPr id="522" name="Google Shape;522;p45"/>
              <p:cNvPicPr preferRelativeResize="0"/>
              <p:nvPr/>
            </p:nvPicPr>
            <p:blipFill rotWithShape="1">
              <a:blip r:embed="rId3">
                <a:alphaModFix/>
              </a:blip>
              <a:srcRect b="0" l="0" r="0" t="0"/>
              <a:stretch/>
            </p:blipFill>
            <p:spPr>
              <a:xfrm>
                <a:off x="1952970" y="2883528"/>
                <a:ext cx="457200" cy="457200"/>
              </a:xfrm>
              <a:prstGeom prst="rect">
                <a:avLst/>
              </a:prstGeom>
              <a:noFill/>
              <a:ln>
                <a:noFill/>
              </a:ln>
            </p:spPr>
          </p:pic>
        </p:grpSp>
        <p:grpSp>
          <p:nvGrpSpPr>
            <p:cNvPr id="523" name="Google Shape;523;p45"/>
            <p:cNvGrpSpPr/>
            <p:nvPr/>
          </p:nvGrpSpPr>
          <p:grpSpPr>
            <a:xfrm>
              <a:off x="1315652" y="4508371"/>
              <a:ext cx="3202243" cy="1373958"/>
              <a:chOff x="1952968" y="4411386"/>
              <a:chExt cx="3202243" cy="1373958"/>
            </a:xfrm>
          </p:grpSpPr>
          <p:sp>
            <p:nvSpPr>
              <p:cNvPr id="524" name="Google Shape;524;p45"/>
              <p:cNvSpPr/>
              <p:nvPr/>
            </p:nvSpPr>
            <p:spPr>
              <a:xfrm>
                <a:off x="1952968" y="4413744"/>
                <a:ext cx="3202243" cy="137160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10.0.2.0/24</a:t>
                </a:r>
                <a:endParaRPr/>
              </a:p>
            </p:txBody>
          </p:sp>
          <p:pic>
            <p:nvPicPr>
              <p:cNvPr id="525" name="Google Shape;525;p45"/>
              <p:cNvPicPr preferRelativeResize="0"/>
              <p:nvPr/>
            </p:nvPicPr>
            <p:blipFill rotWithShape="1">
              <a:blip r:embed="rId4">
                <a:alphaModFix/>
              </a:blip>
              <a:srcRect b="0" l="0" r="0" t="0"/>
              <a:stretch/>
            </p:blipFill>
            <p:spPr>
              <a:xfrm>
                <a:off x="1952969" y="4411386"/>
                <a:ext cx="457200" cy="457200"/>
              </a:xfrm>
              <a:prstGeom prst="rect">
                <a:avLst/>
              </a:prstGeom>
              <a:noFill/>
              <a:ln>
                <a:noFill/>
              </a:ln>
            </p:spPr>
          </p:pic>
        </p:grpSp>
        <p:pic>
          <p:nvPicPr>
            <p:cNvPr id="526" name="Google Shape;526;p45"/>
            <p:cNvPicPr preferRelativeResize="0"/>
            <p:nvPr/>
          </p:nvPicPr>
          <p:blipFill rotWithShape="1">
            <a:blip r:embed="rId5">
              <a:alphaModFix/>
            </a:blip>
            <a:srcRect b="0" l="0" r="0" t="0"/>
            <a:stretch/>
          </p:blipFill>
          <p:spPr>
            <a:xfrm>
              <a:off x="7722254" y="3976264"/>
              <a:ext cx="1280160" cy="1280160"/>
            </a:xfrm>
            <a:prstGeom prst="rect">
              <a:avLst/>
            </a:prstGeom>
            <a:noFill/>
            <a:ln>
              <a:noFill/>
            </a:ln>
          </p:spPr>
        </p:pic>
        <p:cxnSp>
          <p:nvCxnSpPr>
            <p:cNvPr id="527" name="Google Shape;527;p45"/>
            <p:cNvCxnSpPr>
              <a:stCxn id="528" idx="3"/>
            </p:cNvCxnSpPr>
            <p:nvPr/>
          </p:nvCxnSpPr>
          <p:spPr>
            <a:xfrm>
              <a:off x="3271251" y="3559287"/>
              <a:ext cx="1906800" cy="647100"/>
            </a:xfrm>
            <a:prstGeom prst="curvedConnector3">
              <a:avLst>
                <a:gd fmla="val 50000" name="adj1"/>
              </a:avLst>
            </a:prstGeom>
            <a:noFill/>
            <a:ln cap="flat" cmpd="sng" w="9525">
              <a:solidFill>
                <a:schemeClr val="accent1"/>
              </a:solidFill>
              <a:prstDash val="solid"/>
              <a:miter lim="800000"/>
              <a:headEnd len="med" w="med" type="triangle"/>
              <a:tailEnd len="med" w="med" type="triangle"/>
            </a:ln>
          </p:spPr>
        </p:cxnSp>
        <p:cxnSp>
          <p:nvCxnSpPr>
            <p:cNvPr id="529" name="Google Shape;529;p45"/>
            <p:cNvCxnSpPr>
              <a:endCxn id="530" idx="1"/>
            </p:cNvCxnSpPr>
            <p:nvPr/>
          </p:nvCxnSpPr>
          <p:spPr>
            <a:xfrm>
              <a:off x="5612592" y="4371499"/>
              <a:ext cx="713700" cy="0"/>
            </a:xfrm>
            <a:prstGeom prst="straightConnector1">
              <a:avLst/>
            </a:prstGeom>
            <a:noFill/>
            <a:ln cap="flat" cmpd="sng" w="9525">
              <a:solidFill>
                <a:schemeClr val="accent1"/>
              </a:solidFill>
              <a:prstDash val="solid"/>
              <a:miter lim="800000"/>
              <a:headEnd len="med" w="med" type="triangle"/>
              <a:tailEnd len="med" w="med" type="triangle"/>
            </a:ln>
          </p:spPr>
        </p:cxnSp>
        <p:pic>
          <p:nvPicPr>
            <p:cNvPr id="531" name="Google Shape;531;p45"/>
            <p:cNvPicPr preferRelativeResize="0"/>
            <p:nvPr/>
          </p:nvPicPr>
          <p:blipFill rotWithShape="1">
            <a:blip r:embed="rId6">
              <a:alphaModFix/>
            </a:blip>
            <a:srcRect b="0" l="0" r="0" t="0"/>
            <a:stretch/>
          </p:blipFill>
          <p:spPr>
            <a:xfrm>
              <a:off x="2799541" y="5196529"/>
              <a:ext cx="457200" cy="457200"/>
            </a:xfrm>
            <a:prstGeom prst="rect">
              <a:avLst/>
            </a:prstGeom>
            <a:noFill/>
            <a:ln>
              <a:noFill/>
            </a:ln>
          </p:spPr>
        </p:pic>
        <p:sp>
          <p:nvSpPr>
            <p:cNvPr id="532" name="Google Shape;532;p45"/>
            <p:cNvSpPr txBox="1"/>
            <p:nvPr/>
          </p:nvSpPr>
          <p:spPr>
            <a:xfrm>
              <a:off x="7913333" y="5315175"/>
              <a:ext cx="8980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Internet</a:t>
              </a:r>
              <a:endParaRPr/>
            </a:p>
          </p:txBody>
        </p:sp>
        <p:grpSp>
          <p:nvGrpSpPr>
            <p:cNvPr id="533" name="Google Shape;533;p45"/>
            <p:cNvGrpSpPr/>
            <p:nvPr/>
          </p:nvGrpSpPr>
          <p:grpSpPr>
            <a:xfrm>
              <a:off x="152401" y="1273546"/>
              <a:ext cx="7162799" cy="5191619"/>
              <a:chOff x="152401" y="1273546"/>
              <a:chExt cx="7162799" cy="5191619"/>
            </a:xfrm>
          </p:grpSpPr>
          <p:sp>
            <p:nvSpPr>
              <p:cNvPr id="534" name="Google Shape;534;p45"/>
              <p:cNvSpPr/>
              <p:nvPr/>
            </p:nvSpPr>
            <p:spPr>
              <a:xfrm>
                <a:off x="152401" y="1273546"/>
                <a:ext cx="7162799" cy="5191619"/>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AWS Cloud</a:t>
                </a:r>
                <a:endParaRPr/>
              </a:p>
            </p:txBody>
          </p:sp>
          <p:pic>
            <p:nvPicPr>
              <p:cNvPr id="535" name="Google Shape;535;p45"/>
              <p:cNvPicPr preferRelativeResize="0"/>
              <p:nvPr/>
            </p:nvPicPr>
            <p:blipFill rotWithShape="1">
              <a:blip r:embed="rId7">
                <a:alphaModFix/>
              </a:blip>
              <a:srcRect b="0" l="0" r="0" t="0"/>
              <a:stretch/>
            </p:blipFill>
            <p:spPr>
              <a:xfrm>
                <a:off x="152401" y="1273546"/>
                <a:ext cx="457200" cy="457200"/>
              </a:xfrm>
              <a:prstGeom prst="rect">
                <a:avLst/>
              </a:prstGeom>
              <a:noFill/>
              <a:ln>
                <a:noFill/>
              </a:ln>
            </p:spPr>
          </p:pic>
        </p:grpSp>
        <p:sp>
          <p:nvSpPr>
            <p:cNvPr id="536" name="Google Shape;536;p45"/>
            <p:cNvSpPr/>
            <p:nvPr/>
          </p:nvSpPr>
          <p:spPr>
            <a:xfrm>
              <a:off x="280551" y="1888174"/>
              <a:ext cx="6715994" cy="4460804"/>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Region</a:t>
              </a:r>
              <a:endParaRPr/>
            </a:p>
          </p:txBody>
        </p:sp>
        <p:pic>
          <p:nvPicPr>
            <p:cNvPr id="537" name="Google Shape;537;p45"/>
            <p:cNvPicPr preferRelativeResize="0"/>
            <p:nvPr/>
          </p:nvPicPr>
          <p:blipFill rotWithShape="1">
            <a:blip r:embed="rId8">
              <a:alphaModFix/>
            </a:blip>
            <a:srcRect b="0" l="0" r="0" t="0"/>
            <a:stretch/>
          </p:blipFill>
          <p:spPr>
            <a:xfrm>
              <a:off x="280551" y="1888174"/>
              <a:ext cx="457200" cy="457200"/>
            </a:xfrm>
            <a:prstGeom prst="rect">
              <a:avLst/>
            </a:prstGeom>
            <a:noFill/>
            <a:ln>
              <a:noFill/>
            </a:ln>
          </p:spPr>
        </p:pic>
        <p:grpSp>
          <p:nvGrpSpPr>
            <p:cNvPr id="538" name="Google Shape;538;p45"/>
            <p:cNvGrpSpPr/>
            <p:nvPr/>
          </p:nvGrpSpPr>
          <p:grpSpPr>
            <a:xfrm>
              <a:off x="581948" y="2624640"/>
              <a:ext cx="5971252" cy="3443417"/>
              <a:chOff x="581948" y="2624640"/>
              <a:chExt cx="5971252" cy="3443417"/>
            </a:xfrm>
          </p:grpSpPr>
          <p:sp>
            <p:nvSpPr>
              <p:cNvPr id="539" name="Google Shape;539;p45"/>
              <p:cNvSpPr/>
              <p:nvPr/>
            </p:nvSpPr>
            <p:spPr>
              <a:xfrm>
                <a:off x="581948" y="2624640"/>
                <a:ext cx="5971252" cy="3443417"/>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en-US" sz="1600" u="none" cap="none" strike="noStrike">
                    <a:solidFill>
                      <a:srgbClr val="1D8900"/>
                    </a:solidFill>
                    <a:latin typeface="Arial"/>
                    <a:ea typeface="Arial"/>
                    <a:cs typeface="Arial"/>
                    <a:sym typeface="Arial"/>
                  </a:rPr>
                  <a:t> VPC: </a:t>
                </a:r>
                <a:r>
                  <a:rPr lang="en-US" sz="1600">
                    <a:solidFill>
                      <a:srgbClr val="1D8900"/>
                    </a:solidFill>
                    <a:latin typeface="Arial"/>
                    <a:ea typeface="Arial"/>
                    <a:cs typeface="Arial"/>
                    <a:sym typeface="Arial"/>
                  </a:rPr>
                  <a:t>10.0.0.0/16</a:t>
                </a:r>
                <a:endParaRPr/>
              </a:p>
            </p:txBody>
          </p:sp>
          <p:pic>
            <p:nvPicPr>
              <p:cNvPr id="540" name="Google Shape;540;p45"/>
              <p:cNvPicPr preferRelativeResize="0"/>
              <p:nvPr/>
            </p:nvPicPr>
            <p:blipFill rotWithShape="1">
              <a:blip r:embed="rId9">
                <a:alphaModFix/>
              </a:blip>
              <a:srcRect b="0" l="0" r="0" t="0"/>
              <a:stretch/>
            </p:blipFill>
            <p:spPr>
              <a:xfrm>
                <a:off x="581948" y="2624640"/>
                <a:ext cx="457200" cy="457200"/>
              </a:xfrm>
              <a:prstGeom prst="rect">
                <a:avLst/>
              </a:prstGeom>
              <a:noFill/>
              <a:ln>
                <a:noFill/>
              </a:ln>
            </p:spPr>
          </p:pic>
        </p:grpSp>
        <p:pic>
          <p:nvPicPr>
            <p:cNvPr id="528" name="Google Shape;528;p45"/>
            <p:cNvPicPr preferRelativeResize="0"/>
            <p:nvPr/>
          </p:nvPicPr>
          <p:blipFill rotWithShape="1">
            <a:blip r:embed="rId10">
              <a:alphaModFix/>
            </a:blip>
            <a:srcRect b="0" l="0" r="0" t="0"/>
            <a:stretch/>
          </p:blipFill>
          <p:spPr>
            <a:xfrm>
              <a:off x="2801351" y="3324337"/>
              <a:ext cx="469900" cy="469900"/>
            </a:xfrm>
            <a:prstGeom prst="rect">
              <a:avLst/>
            </a:prstGeom>
            <a:noFill/>
            <a:ln>
              <a:noFill/>
            </a:ln>
          </p:spPr>
        </p:pic>
        <p:sp>
          <p:nvSpPr>
            <p:cNvPr id="541" name="Google Shape;541;p45"/>
            <p:cNvSpPr txBox="1"/>
            <p:nvPr/>
          </p:nvSpPr>
          <p:spPr>
            <a:xfrm>
              <a:off x="2315463" y="3805760"/>
              <a:ext cx="139519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NAT gateway</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t>
              </a:r>
              <a:r>
                <a:rPr b="1" lang="en-US" sz="1600">
                  <a:solidFill>
                    <a:schemeClr val="accent6"/>
                  </a:solidFill>
                  <a:latin typeface="Arial"/>
                  <a:ea typeface="Arial"/>
                  <a:cs typeface="Arial"/>
                  <a:sym typeface="Arial"/>
                </a:rPr>
                <a:t>nat-gw-id</a:t>
              </a:r>
              <a:r>
                <a:rPr lang="en-US" sz="1600">
                  <a:solidFill>
                    <a:schemeClr val="dk1"/>
                  </a:solidFill>
                  <a:latin typeface="Arial"/>
                  <a:ea typeface="Arial"/>
                  <a:cs typeface="Arial"/>
                  <a:sym typeface="Arial"/>
                </a:rPr>
                <a:t>)</a:t>
              </a:r>
              <a:endParaRPr/>
            </a:p>
          </p:txBody>
        </p:sp>
        <p:cxnSp>
          <p:nvCxnSpPr>
            <p:cNvPr id="542" name="Google Shape;542;p45"/>
            <p:cNvCxnSpPr>
              <a:stCxn id="531" idx="3"/>
              <a:endCxn id="543" idx="1"/>
            </p:cNvCxnSpPr>
            <p:nvPr/>
          </p:nvCxnSpPr>
          <p:spPr>
            <a:xfrm flipH="1" rot="10800000">
              <a:off x="3256741" y="4647829"/>
              <a:ext cx="1934400" cy="777300"/>
            </a:xfrm>
            <a:prstGeom prst="curvedConnector3">
              <a:avLst>
                <a:gd fmla="val 50000" name="adj1"/>
              </a:avLst>
            </a:prstGeom>
            <a:noFill/>
            <a:ln cap="flat" cmpd="sng" w="9525">
              <a:solidFill>
                <a:schemeClr val="accent1"/>
              </a:solidFill>
              <a:prstDash val="solid"/>
              <a:miter lim="800000"/>
              <a:headEnd len="med" w="med" type="triangle"/>
              <a:tailEnd len="med" w="med" type="triangle"/>
            </a:ln>
          </p:spPr>
        </p:cxnSp>
        <p:cxnSp>
          <p:nvCxnSpPr>
            <p:cNvPr id="544" name="Google Shape;544;p45"/>
            <p:cNvCxnSpPr>
              <a:stCxn id="530" idx="3"/>
            </p:cNvCxnSpPr>
            <p:nvPr/>
          </p:nvCxnSpPr>
          <p:spPr>
            <a:xfrm>
              <a:off x="6796192" y="4371499"/>
              <a:ext cx="926100" cy="0"/>
            </a:xfrm>
            <a:prstGeom prst="straightConnector1">
              <a:avLst/>
            </a:prstGeom>
            <a:noFill/>
            <a:ln cap="flat" cmpd="sng" w="9525">
              <a:solidFill>
                <a:schemeClr val="accent1"/>
              </a:solidFill>
              <a:prstDash val="solid"/>
              <a:miter lim="800000"/>
              <a:headEnd len="med" w="med" type="triangle"/>
              <a:tailEnd len="med" w="med" type="triangle"/>
            </a:ln>
          </p:spPr>
        </p:cxnSp>
        <p:pic>
          <p:nvPicPr>
            <p:cNvPr id="530" name="Google Shape;530;p45"/>
            <p:cNvPicPr preferRelativeResize="0"/>
            <p:nvPr/>
          </p:nvPicPr>
          <p:blipFill rotWithShape="1">
            <a:blip r:embed="rId11">
              <a:alphaModFix/>
            </a:blip>
            <a:srcRect b="0" l="0" r="0" t="0"/>
            <a:stretch/>
          </p:blipFill>
          <p:spPr>
            <a:xfrm>
              <a:off x="6326292" y="4136549"/>
              <a:ext cx="469900" cy="469900"/>
            </a:xfrm>
            <a:prstGeom prst="rect">
              <a:avLst/>
            </a:prstGeom>
            <a:noFill/>
            <a:ln>
              <a:noFill/>
            </a:ln>
          </p:spPr>
        </p:pic>
        <p:sp>
          <p:nvSpPr>
            <p:cNvPr id="545" name="Google Shape;545;p45"/>
            <p:cNvSpPr txBox="1"/>
            <p:nvPr/>
          </p:nvSpPr>
          <p:spPr>
            <a:xfrm>
              <a:off x="6092968" y="4599957"/>
              <a:ext cx="941283"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Internet</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gateway</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a:t>
              </a:r>
              <a:r>
                <a:rPr b="1" lang="en-US" sz="1600">
                  <a:solidFill>
                    <a:schemeClr val="accent6"/>
                  </a:solidFill>
                  <a:latin typeface="Arial"/>
                  <a:ea typeface="Arial"/>
                  <a:cs typeface="Arial"/>
                  <a:sym typeface="Arial"/>
                </a:rPr>
                <a:t>igw-id</a:t>
              </a:r>
              <a:r>
                <a:rPr lang="en-US" sz="1600">
                  <a:solidFill>
                    <a:schemeClr val="dk1"/>
                  </a:solidFill>
                  <a:latin typeface="Arial"/>
                  <a:ea typeface="Arial"/>
                  <a:cs typeface="Arial"/>
                  <a:sym typeface="Arial"/>
                </a:rPr>
                <a:t>)</a:t>
              </a:r>
              <a:endParaRPr/>
            </a:p>
          </p:txBody>
        </p:sp>
        <p:sp>
          <p:nvSpPr>
            <p:cNvPr id="546" name="Google Shape;546;p45"/>
            <p:cNvSpPr txBox="1"/>
            <p:nvPr/>
          </p:nvSpPr>
          <p:spPr>
            <a:xfrm>
              <a:off x="4747717" y="3288754"/>
              <a:ext cx="126669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Public route</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table</a:t>
              </a:r>
              <a:endParaRPr/>
            </a:p>
          </p:txBody>
        </p:sp>
        <p:pic>
          <p:nvPicPr>
            <p:cNvPr id="543" name="Google Shape;543;p45"/>
            <p:cNvPicPr preferRelativeResize="0"/>
            <p:nvPr/>
          </p:nvPicPr>
          <p:blipFill rotWithShape="1">
            <a:blip r:embed="rId12">
              <a:alphaModFix/>
            </a:blip>
            <a:srcRect b="0" l="0" r="0" t="0"/>
            <a:stretch/>
          </p:blipFill>
          <p:spPr>
            <a:xfrm>
              <a:off x="5191284" y="4412930"/>
              <a:ext cx="469900" cy="469900"/>
            </a:xfrm>
            <a:prstGeom prst="rect">
              <a:avLst/>
            </a:prstGeom>
            <a:noFill/>
            <a:ln>
              <a:noFill/>
            </a:ln>
          </p:spPr>
        </p:pic>
        <p:pic>
          <p:nvPicPr>
            <p:cNvPr id="547" name="Google Shape;547;p45"/>
            <p:cNvPicPr preferRelativeResize="0"/>
            <p:nvPr/>
          </p:nvPicPr>
          <p:blipFill rotWithShape="1">
            <a:blip r:embed="rId12">
              <a:alphaModFix/>
            </a:blip>
            <a:srcRect b="0" l="0" r="0" t="0"/>
            <a:stretch/>
          </p:blipFill>
          <p:spPr>
            <a:xfrm>
              <a:off x="5178197" y="3867119"/>
              <a:ext cx="469900" cy="469900"/>
            </a:xfrm>
            <a:prstGeom prst="rect">
              <a:avLst/>
            </a:prstGeom>
            <a:noFill/>
            <a:ln>
              <a:noFill/>
            </a:ln>
          </p:spPr>
        </p:pic>
        <p:sp>
          <p:nvSpPr>
            <p:cNvPr id="548" name="Google Shape;548;p45"/>
            <p:cNvSpPr txBox="1"/>
            <p:nvPr/>
          </p:nvSpPr>
          <p:spPr>
            <a:xfrm>
              <a:off x="4738925" y="4868046"/>
              <a:ext cx="134844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Private route</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table</a:t>
              </a:r>
              <a:endParaRPr/>
            </a:p>
          </p:txBody>
        </p:sp>
        <p:cxnSp>
          <p:nvCxnSpPr>
            <p:cNvPr id="549" name="Google Shape;549;p45"/>
            <p:cNvCxnSpPr/>
            <p:nvPr/>
          </p:nvCxnSpPr>
          <p:spPr>
            <a:xfrm>
              <a:off x="3256741" y="3559287"/>
              <a:ext cx="1934543" cy="1040670"/>
            </a:xfrm>
            <a:prstGeom prst="curvedConnector3">
              <a:avLst>
                <a:gd fmla="val 36495" name="adj1"/>
              </a:avLst>
            </a:prstGeom>
            <a:noFill/>
            <a:ln cap="flat" cmpd="sng" w="9525">
              <a:solidFill>
                <a:schemeClr val="accent1"/>
              </a:solidFill>
              <a:prstDash val="solid"/>
              <a:miter lim="800000"/>
              <a:headEnd len="med" w="med" type="triangle"/>
              <a:tailEnd len="med" w="med" type="triangle"/>
            </a:ln>
          </p:spPr>
        </p:cxnSp>
      </p:grpSp>
      <p:sp>
        <p:nvSpPr>
          <p:cNvPr id="550" name="Google Shape;550;p45"/>
          <p:cNvSpPr txBox="1"/>
          <p:nvPr/>
        </p:nvSpPr>
        <p:spPr>
          <a:xfrm>
            <a:off x="9388686" y="2879351"/>
            <a:ext cx="2553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Public Subnet Route Table</a:t>
            </a:r>
            <a:endParaRPr/>
          </a:p>
        </p:txBody>
      </p:sp>
      <p:graphicFrame>
        <p:nvGraphicFramePr>
          <p:cNvPr id="551" name="Google Shape;551;p45"/>
          <p:cNvGraphicFramePr/>
          <p:nvPr/>
        </p:nvGraphicFramePr>
        <p:xfrm>
          <a:off x="9467773" y="3231128"/>
          <a:ext cx="3000000" cy="3000000"/>
        </p:xfrm>
        <a:graphic>
          <a:graphicData uri="http://schemas.openxmlformats.org/drawingml/2006/table">
            <a:tbl>
              <a:tblPr bandRow="1" firstRow="1">
                <a:noFill/>
                <a:tableStyleId>{0E17C3FD-ADD7-4907-BFE8-A96E9E60DA65}</a:tableStyleId>
              </a:tblPr>
              <a:tblGrid>
                <a:gridCol w="1465575"/>
                <a:gridCol w="930150"/>
              </a:tblGrid>
              <a:tr h="370850">
                <a:tc>
                  <a:txBody>
                    <a:bodyPr/>
                    <a:lstStyle/>
                    <a:p>
                      <a:pPr indent="0" lvl="0" marL="0" marR="0" rtl="0" algn="l">
                        <a:spcBef>
                          <a:spcPts val="0"/>
                        </a:spcBef>
                        <a:spcAft>
                          <a:spcPts val="0"/>
                        </a:spcAft>
                        <a:buNone/>
                      </a:pPr>
                      <a:r>
                        <a:rPr b="1" lang="en-US" sz="1600"/>
                        <a:t>Destination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t>10.0.0.0/16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local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solidFill>
                            <a:schemeClr val="accent6"/>
                          </a:solidFill>
                        </a:rPr>
                        <a:t>0.0.0.0/0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chemeClr val="accent6"/>
                          </a:solidFill>
                        </a:rPr>
                        <a:t>igw-id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552" name="Google Shape;552;p45"/>
          <p:cNvSpPr txBox="1"/>
          <p:nvPr/>
        </p:nvSpPr>
        <p:spPr>
          <a:xfrm>
            <a:off x="9349411" y="4763576"/>
            <a:ext cx="263245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Private Subnet Route Table</a:t>
            </a:r>
            <a:endParaRPr/>
          </a:p>
        </p:txBody>
      </p:sp>
      <p:graphicFrame>
        <p:nvGraphicFramePr>
          <p:cNvPr id="553" name="Google Shape;553;p45"/>
          <p:cNvGraphicFramePr/>
          <p:nvPr/>
        </p:nvGraphicFramePr>
        <p:xfrm>
          <a:off x="9466757" y="5113378"/>
          <a:ext cx="3000000" cy="3000000"/>
        </p:xfrm>
        <a:graphic>
          <a:graphicData uri="http://schemas.openxmlformats.org/drawingml/2006/table">
            <a:tbl>
              <a:tblPr bandRow="1" firstRow="1">
                <a:noFill/>
                <a:tableStyleId>{0E17C3FD-ADD7-4907-BFE8-A96E9E60DA65}</a:tableStyleId>
              </a:tblPr>
              <a:tblGrid>
                <a:gridCol w="1286200"/>
                <a:gridCol w="1111575"/>
              </a:tblGrid>
              <a:tr h="370850">
                <a:tc>
                  <a:txBody>
                    <a:bodyPr/>
                    <a:lstStyle/>
                    <a:p>
                      <a:pPr indent="0" lvl="0" marL="0" marR="0" rtl="0" algn="l">
                        <a:spcBef>
                          <a:spcPts val="0"/>
                        </a:spcBef>
                        <a:spcAft>
                          <a:spcPts val="0"/>
                        </a:spcAft>
                        <a:buNone/>
                      </a:pPr>
                      <a:r>
                        <a:rPr b="1" lang="en-US" sz="1600"/>
                        <a:t>Destination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t>10.0.0.0/16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local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solidFill>
                            <a:schemeClr val="accent6"/>
                          </a:solidFill>
                        </a:rPr>
                        <a:t>0.0.0.0/0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chemeClr val="accent6"/>
                          </a:solidFill>
                        </a:rPr>
                        <a:t>nat-gw-id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554" name="Google Shape;554;p4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55" name="Google Shape;555;p4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VPC sharing</a:t>
            </a:r>
            <a:endParaRPr/>
          </a:p>
        </p:txBody>
      </p:sp>
      <p:grpSp>
        <p:nvGrpSpPr>
          <p:cNvPr id="561" name="Google Shape;561;p46"/>
          <p:cNvGrpSpPr/>
          <p:nvPr/>
        </p:nvGrpSpPr>
        <p:grpSpPr>
          <a:xfrm>
            <a:off x="354814" y="1519391"/>
            <a:ext cx="11445443" cy="4536851"/>
            <a:chOff x="354814" y="1519391"/>
            <a:chExt cx="11445443" cy="4536851"/>
          </a:xfrm>
        </p:grpSpPr>
        <p:sp>
          <p:nvSpPr>
            <p:cNvPr id="562" name="Google Shape;562;p46"/>
            <p:cNvSpPr/>
            <p:nvPr/>
          </p:nvSpPr>
          <p:spPr>
            <a:xfrm>
              <a:off x="1352005" y="2305878"/>
              <a:ext cx="9779821" cy="3379305"/>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VPC: Account A (owner)</a:t>
              </a:r>
              <a:endParaRPr b="0" i="0" sz="1200" u="none" cap="none" strike="noStrike">
                <a:solidFill>
                  <a:srgbClr val="1D8900"/>
                </a:solidFill>
                <a:latin typeface="Arial"/>
                <a:ea typeface="Arial"/>
                <a:cs typeface="Arial"/>
                <a:sym typeface="Arial"/>
              </a:endParaRPr>
            </a:p>
          </p:txBody>
        </p:sp>
        <p:sp>
          <p:nvSpPr>
            <p:cNvPr id="563" name="Google Shape;563;p46"/>
            <p:cNvSpPr/>
            <p:nvPr/>
          </p:nvSpPr>
          <p:spPr>
            <a:xfrm>
              <a:off x="1915222" y="2995322"/>
              <a:ext cx="5031344" cy="2530836"/>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a:t>
              </a:r>
              <a:endParaRPr/>
            </a:p>
          </p:txBody>
        </p:sp>
        <p:sp>
          <p:nvSpPr>
            <p:cNvPr id="564" name="Google Shape;564;p46"/>
            <p:cNvSpPr/>
            <p:nvPr/>
          </p:nvSpPr>
          <p:spPr>
            <a:xfrm>
              <a:off x="354814" y="1519391"/>
              <a:ext cx="11418085" cy="4536851"/>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AWS Cloud</a:t>
              </a:r>
              <a:endParaRPr/>
            </a:p>
          </p:txBody>
        </p:sp>
        <p:pic>
          <p:nvPicPr>
            <p:cNvPr id="565" name="Google Shape;565;p46"/>
            <p:cNvPicPr preferRelativeResize="0"/>
            <p:nvPr/>
          </p:nvPicPr>
          <p:blipFill rotWithShape="1">
            <a:blip r:embed="rId3">
              <a:alphaModFix/>
            </a:blip>
            <a:srcRect b="0" l="0" r="0" t="0"/>
            <a:stretch/>
          </p:blipFill>
          <p:spPr>
            <a:xfrm>
              <a:off x="354815" y="1519392"/>
              <a:ext cx="457200" cy="457200"/>
            </a:xfrm>
            <a:prstGeom prst="rect">
              <a:avLst/>
            </a:prstGeom>
            <a:noFill/>
            <a:ln>
              <a:noFill/>
            </a:ln>
          </p:spPr>
        </p:pic>
        <p:pic>
          <p:nvPicPr>
            <p:cNvPr id="566" name="Google Shape;566;p46"/>
            <p:cNvPicPr preferRelativeResize="0"/>
            <p:nvPr/>
          </p:nvPicPr>
          <p:blipFill rotWithShape="1">
            <a:blip r:embed="rId4">
              <a:alphaModFix/>
            </a:blip>
            <a:srcRect b="0" l="0" r="0" t="0"/>
            <a:stretch/>
          </p:blipFill>
          <p:spPr>
            <a:xfrm>
              <a:off x="1352006" y="2305878"/>
              <a:ext cx="457200" cy="457200"/>
            </a:xfrm>
            <a:prstGeom prst="rect">
              <a:avLst/>
            </a:prstGeom>
            <a:noFill/>
            <a:ln>
              <a:noFill/>
            </a:ln>
          </p:spPr>
        </p:pic>
        <p:sp>
          <p:nvSpPr>
            <p:cNvPr id="567" name="Google Shape;567;p46"/>
            <p:cNvSpPr/>
            <p:nvPr/>
          </p:nvSpPr>
          <p:spPr>
            <a:xfrm>
              <a:off x="7752572" y="2992963"/>
              <a:ext cx="2902176" cy="2533195"/>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a:t>
              </a:r>
              <a:endParaRPr/>
            </a:p>
          </p:txBody>
        </p:sp>
        <p:pic>
          <p:nvPicPr>
            <p:cNvPr id="568" name="Google Shape;568;p46"/>
            <p:cNvPicPr preferRelativeResize="0"/>
            <p:nvPr/>
          </p:nvPicPr>
          <p:blipFill rotWithShape="1">
            <a:blip r:embed="rId5">
              <a:alphaModFix/>
            </a:blip>
            <a:srcRect b="0" l="0" r="0" t="0"/>
            <a:stretch/>
          </p:blipFill>
          <p:spPr>
            <a:xfrm>
              <a:off x="7752572" y="2992963"/>
              <a:ext cx="457200" cy="457200"/>
            </a:xfrm>
            <a:prstGeom prst="rect">
              <a:avLst/>
            </a:prstGeom>
            <a:noFill/>
            <a:ln>
              <a:noFill/>
            </a:ln>
          </p:spPr>
        </p:pic>
        <p:pic>
          <p:nvPicPr>
            <p:cNvPr id="569" name="Google Shape;569;p46"/>
            <p:cNvPicPr preferRelativeResize="0"/>
            <p:nvPr/>
          </p:nvPicPr>
          <p:blipFill rotWithShape="1">
            <a:blip r:embed="rId6">
              <a:alphaModFix/>
            </a:blip>
            <a:srcRect b="0" l="0" r="0" t="0"/>
            <a:stretch/>
          </p:blipFill>
          <p:spPr>
            <a:xfrm>
              <a:off x="1915223" y="2992963"/>
              <a:ext cx="457200" cy="457200"/>
            </a:xfrm>
            <a:prstGeom prst="rect">
              <a:avLst/>
            </a:prstGeom>
            <a:noFill/>
            <a:ln>
              <a:noFill/>
            </a:ln>
          </p:spPr>
        </p:pic>
        <p:sp>
          <p:nvSpPr>
            <p:cNvPr id="570" name="Google Shape;570;p46"/>
            <p:cNvSpPr/>
            <p:nvPr/>
          </p:nvSpPr>
          <p:spPr>
            <a:xfrm>
              <a:off x="894804" y="1881809"/>
              <a:ext cx="10621332" cy="3988904"/>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Region</a:t>
              </a:r>
              <a:endParaRPr b="0" i="0" sz="1200" u="none" cap="none" strike="noStrike">
                <a:solidFill>
                  <a:srgbClr val="007CBC"/>
                </a:solidFill>
                <a:latin typeface="Arial"/>
                <a:ea typeface="Arial"/>
                <a:cs typeface="Arial"/>
                <a:sym typeface="Arial"/>
              </a:endParaRPr>
            </a:p>
          </p:txBody>
        </p:sp>
        <p:pic>
          <p:nvPicPr>
            <p:cNvPr id="571" name="Google Shape;571;p46"/>
            <p:cNvPicPr preferRelativeResize="0"/>
            <p:nvPr/>
          </p:nvPicPr>
          <p:blipFill rotWithShape="1">
            <a:blip r:embed="rId7">
              <a:alphaModFix/>
            </a:blip>
            <a:srcRect b="0" l="0" r="0" t="0"/>
            <a:stretch/>
          </p:blipFill>
          <p:spPr>
            <a:xfrm>
              <a:off x="894804" y="1881809"/>
              <a:ext cx="457200" cy="457200"/>
            </a:xfrm>
            <a:prstGeom prst="rect">
              <a:avLst/>
            </a:prstGeom>
            <a:noFill/>
            <a:ln>
              <a:noFill/>
            </a:ln>
          </p:spPr>
        </p:pic>
        <p:sp>
          <p:nvSpPr>
            <p:cNvPr id="572" name="Google Shape;572;p46"/>
            <p:cNvSpPr/>
            <p:nvPr/>
          </p:nvSpPr>
          <p:spPr>
            <a:xfrm>
              <a:off x="2043555" y="3794461"/>
              <a:ext cx="2286000" cy="1544148"/>
            </a:xfrm>
            <a:prstGeom prst="rect">
              <a:avLst/>
            </a:prstGeom>
            <a:noFill/>
            <a:ln cap="flat" cmpd="sng" w="12700">
              <a:solidFill>
                <a:srgbClr val="5A6B86"/>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5A6B86"/>
                </a:buClr>
                <a:buSzPts val="1600"/>
                <a:buFont typeface="Arial"/>
                <a:buNone/>
              </a:pPr>
              <a:r>
                <a:rPr b="0" i="0" lang="en-US" sz="1600" u="none" cap="none" strike="noStrike">
                  <a:solidFill>
                    <a:srgbClr val="5A6B86"/>
                  </a:solidFill>
                  <a:latin typeface="Arial"/>
                  <a:ea typeface="Arial"/>
                  <a:cs typeface="Arial"/>
                  <a:sym typeface="Arial"/>
                </a:rPr>
                <a:t>Account B (participant)</a:t>
              </a:r>
              <a:endParaRPr/>
            </a:p>
          </p:txBody>
        </p:sp>
        <p:sp>
          <p:nvSpPr>
            <p:cNvPr id="573" name="Google Shape;573;p46"/>
            <p:cNvSpPr/>
            <p:nvPr/>
          </p:nvSpPr>
          <p:spPr>
            <a:xfrm>
              <a:off x="4498757" y="3794461"/>
              <a:ext cx="2286000" cy="1544148"/>
            </a:xfrm>
            <a:prstGeom prst="rect">
              <a:avLst/>
            </a:prstGeom>
            <a:noFill/>
            <a:ln cap="flat" cmpd="sng" w="12700">
              <a:solidFill>
                <a:srgbClr val="5A6B86"/>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5A6B86"/>
                </a:buClr>
                <a:buSzPts val="1600"/>
                <a:buFont typeface="Arial"/>
                <a:buNone/>
              </a:pPr>
              <a:r>
                <a:rPr b="0" i="0" lang="en-US" sz="1600" u="none" cap="none" strike="noStrike">
                  <a:solidFill>
                    <a:srgbClr val="5A6B86"/>
                  </a:solidFill>
                  <a:latin typeface="Arial"/>
                  <a:ea typeface="Arial"/>
                  <a:cs typeface="Arial"/>
                  <a:sym typeface="Arial"/>
                </a:rPr>
                <a:t>Account C (participant)</a:t>
              </a:r>
              <a:endParaRPr/>
            </a:p>
          </p:txBody>
        </p:sp>
        <p:sp>
          <p:nvSpPr>
            <p:cNvPr id="574" name="Google Shape;574;p46"/>
            <p:cNvSpPr/>
            <p:nvPr/>
          </p:nvSpPr>
          <p:spPr>
            <a:xfrm>
              <a:off x="7898296" y="3487747"/>
              <a:ext cx="2616776" cy="1850862"/>
            </a:xfrm>
            <a:prstGeom prst="rect">
              <a:avLst/>
            </a:prstGeom>
            <a:noFill/>
            <a:ln cap="flat" cmpd="sng" w="12700">
              <a:solidFill>
                <a:srgbClr val="5A6B86"/>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5A6B86"/>
                </a:buClr>
                <a:buSzPts val="1600"/>
                <a:buFont typeface="Arial"/>
                <a:buNone/>
              </a:pPr>
              <a:r>
                <a:rPr b="0" i="0" lang="en-US" sz="1600" u="none" cap="none" strike="noStrike">
                  <a:solidFill>
                    <a:srgbClr val="5A6B86"/>
                  </a:solidFill>
                  <a:latin typeface="Arial"/>
                  <a:ea typeface="Arial"/>
                  <a:cs typeface="Arial"/>
                  <a:sym typeface="Arial"/>
                </a:rPr>
                <a:t>Account D (participant)</a:t>
              </a:r>
              <a:endParaRPr/>
            </a:p>
          </p:txBody>
        </p:sp>
        <p:pic>
          <p:nvPicPr>
            <p:cNvPr id="575" name="Google Shape;575;p46"/>
            <p:cNvPicPr preferRelativeResize="0"/>
            <p:nvPr/>
          </p:nvPicPr>
          <p:blipFill rotWithShape="1">
            <a:blip r:embed="rId8">
              <a:alphaModFix/>
            </a:blip>
            <a:srcRect b="0" l="0" r="0" t="0"/>
            <a:stretch/>
          </p:blipFill>
          <p:spPr>
            <a:xfrm>
              <a:off x="2402658" y="4376961"/>
              <a:ext cx="469900" cy="469900"/>
            </a:xfrm>
            <a:prstGeom prst="rect">
              <a:avLst/>
            </a:prstGeom>
            <a:noFill/>
            <a:ln>
              <a:noFill/>
            </a:ln>
          </p:spPr>
        </p:pic>
        <p:pic>
          <p:nvPicPr>
            <p:cNvPr id="576" name="Google Shape;576;p46"/>
            <p:cNvPicPr preferRelativeResize="0"/>
            <p:nvPr/>
          </p:nvPicPr>
          <p:blipFill rotWithShape="1">
            <a:blip r:embed="rId8">
              <a:alphaModFix/>
            </a:blip>
            <a:srcRect b="0" l="0" r="0" t="0"/>
            <a:stretch/>
          </p:blipFill>
          <p:spPr>
            <a:xfrm>
              <a:off x="3497082" y="4376961"/>
              <a:ext cx="469900" cy="469900"/>
            </a:xfrm>
            <a:prstGeom prst="rect">
              <a:avLst/>
            </a:prstGeom>
            <a:noFill/>
            <a:ln>
              <a:noFill/>
            </a:ln>
          </p:spPr>
        </p:pic>
        <p:pic>
          <p:nvPicPr>
            <p:cNvPr id="577" name="Google Shape;577;p46"/>
            <p:cNvPicPr preferRelativeResize="0"/>
            <p:nvPr/>
          </p:nvPicPr>
          <p:blipFill rotWithShape="1">
            <a:blip r:embed="rId8">
              <a:alphaModFix/>
            </a:blip>
            <a:srcRect b="0" l="0" r="0" t="0"/>
            <a:stretch/>
          </p:blipFill>
          <p:spPr>
            <a:xfrm>
              <a:off x="4847058" y="4376961"/>
              <a:ext cx="469900" cy="469900"/>
            </a:xfrm>
            <a:prstGeom prst="rect">
              <a:avLst/>
            </a:prstGeom>
            <a:noFill/>
            <a:ln>
              <a:noFill/>
            </a:ln>
          </p:spPr>
        </p:pic>
        <p:pic>
          <p:nvPicPr>
            <p:cNvPr id="578" name="Google Shape;578;p46"/>
            <p:cNvPicPr preferRelativeResize="0"/>
            <p:nvPr/>
          </p:nvPicPr>
          <p:blipFill rotWithShape="1">
            <a:blip r:embed="rId8">
              <a:alphaModFix/>
            </a:blip>
            <a:srcRect b="0" l="0" r="0" t="0"/>
            <a:stretch/>
          </p:blipFill>
          <p:spPr>
            <a:xfrm>
              <a:off x="8471528" y="4575741"/>
              <a:ext cx="469900" cy="469900"/>
            </a:xfrm>
            <a:prstGeom prst="rect">
              <a:avLst/>
            </a:prstGeom>
            <a:noFill/>
            <a:ln>
              <a:noFill/>
            </a:ln>
          </p:spPr>
        </p:pic>
        <p:pic>
          <p:nvPicPr>
            <p:cNvPr id="579" name="Google Shape;579;p46"/>
            <p:cNvPicPr preferRelativeResize="0"/>
            <p:nvPr/>
          </p:nvPicPr>
          <p:blipFill rotWithShape="1">
            <a:blip r:embed="rId9">
              <a:alphaModFix/>
            </a:blip>
            <a:srcRect b="0" l="0" r="0" t="0"/>
            <a:stretch/>
          </p:blipFill>
          <p:spPr>
            <a:xfrm>
              <a:off x="5967974" y="4376961"/>
              <a:ext cx="469900" cy="469900"/>
            </a:xfrm>
            <a:prstGeom prst="rect">
              <a:avLst/>
            </a:prstGeom>
            <a:noFill/>
            <a:ln>
              <a:noFill/>
            </a:ln>
          </p:spPr>
        </p:pic>
        <p:pic>
          <p:nvPicPr>
            <p:cNvPr id="580" name="Google Shape;580;p46"/>
            <p:cNvPicPr preferRelativeResize="0"/>
            <p:nvPr/>
          </p:nvPicPr>
          <p:blipFill rotWithShape="1">
            <a:blip r:embed="rId10">
              <a:alphaModFix/>
            </a:blip>
            <a:srcRect b="0" l="0" r="0" t="0"/>
            <a:stretch/>
          </p:blipFill>
          <p:spPr>
            <a:xfrm>
              <a:off x="9718066" y="4376961"/>
              <a:ext cx="457200" cy="457200"/>
            </a:xfrm>
            <a:prstGeom prst="rect">
              <a:avLst/>
            </a:prstGeom>
            <a:noFill/>
            <a:ln>
              <a:noFill/>
            </a:ln>
          </p:spPr>
        </p:pic>
        <p:pic>
          <p:nvPicPr>
            <p:cNvPr id="581" name="Google Shape;581;p46"/>
            <p:cNvPicPr preferRelativeResize="0"/>
            <p:nvPr/>
          </p:nvPicPr>
          <p:blipFill rotWithShape="1">
            <a:blip r:embed="rId11">
              <a:alphaModFix/>
            </a:blip>
            <a:srcRect b="0" l="0" r="0" t="0"/>
            <a:stretch/>
          </p:blipFill>
          <p:spPr>
            <a:xfrm>
              <a:off x="7105591" y="2646789"/>
              <a:ext cx="469900" cy="469900"/>
            </a:xfrm>
            <a:prstGeom prst="rect">
              <a:avLst/>
            </a:prstGeom>
            <a:noFill/>
            <a:ln>
              <a:noFill/>
            </a:ln>
          </p:spPr>
        </p:pic>
        <p:pic>
          <p:nvPicPr>
            <p:cNvPr id="582" name="Google Shape;582;p46"/>
            <p:cNvPicPr preferRelativeResize="0"/>
            <p:nvPr/>
          </p:nvPicPr>
          <p:blipFill rotWithShape="1">
            <a:blip r:embed="rId12">
              <a:alphaModFix/>
            </a:blip>
            <a:srcRect b="0" l="0" r="0" t="0"/>
            <a:stretch/>
          </p:blipFill>
          <p:spPr>
            <a:xfrm>
              <a:off x="10899382" y="3711696"/>
              <a:ext cx="469900" cy="469900"/>
            </a:xfrm>
            <a:prstGeom prst="rect">
              <a:avLst/>
            </a:prstGeom>
            <a:noFill/>
            <a:ln>
              <a:noFill/>
            </a:ln>
          </p:spPr>
        </p:pic>
        <p:pic>
          <p:nvPicPr>
            <p:cNvPr id="583" name="Google Shape;583;p46"/>
            <p:cNvPicPr preferRelativeResize="0"/>
            <p:nvPr/>
          </p:nvPicPr>
          <p:blipFill rotWithShape="1">
            <a:blip r:embed="rId13">
              <a:alphaModFix/>
            </a:blip>
            <a:srcRect b="0" l="0" r="0" t="0"/>
            <a:stretch/>
          </p:blipFill>
          <p:spPr>
            <a:xfrm>
              <a:off x="8463613" y="3821553"/>
              <a:ext cx="469900" cy="469900"/>
            </a:xfrm>
            <a:prstGeom prst="rect">
              <a:avLst/>
            </a:prstGeom>
            <a:noFill/>
            <a:ln>
              <a:noFill/>
            </a:ln>
          </p:spPr>
        </p:pic>
        <p:sp>
          <p:nvSpPr>
            <p:cNvPr id="584" name="Google Shape;584;p46"/>
            <p:cNvSpPr txBox="1"/>
            <p:nvPr/>
          </p:nvSpPr>
          <p:spPr>
            <a:xfrm>
              <a:off x="2174180" y="4800347"/>
              <a:ext cx="92685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EC2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instance</a:t>
              </a:r>
              <a:endParaRPr/>
            </a:p>
          </p:txBody>
        </p:sp>
        <p:sp>
          <p:nvSpPr>
            <p:cNvPr id="585" name="Google Shape;585;p46"/>
            <p:cNvSpPr txBox="1"/>
            <p:nvPr/>
          </p:nvSpPr>
          <p:spPr>
            <a:xfrm>
              <a:off x="3268604" y="4800347"/>
              <a:ext cx="92685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EC2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instance</a:t>
              </a:r>
              <a:endParaRPr/>
            </a:p>
          </p:txBody>
        </p:sp>
        <p:sp>
          <p:nvSpPr>
            <p:cNvPr id="586" name="Google Shape;586;p46"/>
            <p:cNvSpPr txBox="1"/>
            <p:nvPr/>
          </p:nvSpPr>
          <p:spPr>
            <a:xfrm>
              <a:off x="4618580" y="4800347"/>
              <a:ext cx="92685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EC2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instance</a:t>
              </a:r>
              <a:endParaRPr/>
            </a:p>
          </p:txBody>
        </p:sp>
        <p:sp>
          <p:nvSpPr>
            <p:cNvPr id="587" name="Google Shape;587;p46"/>
            <p:cNvSpPr txBox="1"/>
            <p:nvPr/>
          </p:nvSpPr>
          <p:spPr>
            <a:xfrm>
              <a:off x="5739496" y="4800347"/>
              <a:ext cx="92685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RDS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instance</a:t>
              </a:r>
              <a:endParaRPr/>
            </a:p>
          </p:txBody>
        </p:sp>
        <p:sp>
          <p:nvSpPr>
            <p:cNvPr id="588" name="Google Shape;588;p46"/>
            <p:cNvSpPr txBox="1"/>
            <p:nvPr/>
          </p:nvSpPr>
          <p:spPr>
            <a:xfrm>
              <a:off x="8038667" y="4999127"/>
              <a:ext cx="133562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EC2 instance</a:t>
              </a:r>
              <a:endParaRPr/>
            </a:p>
          </p:txBody>
        </p:sp>
        <p:sp>
          <p:nvSpPr>
            <p:cNvPr id="589" name="Google Shape;589;p46"/>
            <p:cNvSpPr txBox="1"/>
            <p:nvPr/>
          </p:nvSpPr>
          <p:spPr>
            <a:xfrm>
              <a:off x="9484040" y="4800347"/>
              <a:ext cx="92525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Amazon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Redshift</a:t>
              </a:r>
              <a:endParaRPr/>
            </a:p>
          </p:txBody>
        </p:sp>
        <p:sp>
          <p:nvSpPr>
            <p:cNvPr id="590" name="Google Shape;590;p46"/>
            <p:cNvSpPr txBox="1"/>
            <p:nvPr/>
          </p:nvSpPr>
          <p:spPr>
            <a:xfrm>
              <a:off x="8008310" y="4267492"/>
              <a:ext cx="138050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NAT gateway</a:t>
              </a:r>
              <a:endParaRPr/>
            </a:p>
          </p:txBody>
        </p:sp>
        <p:sp>
          <p:nvSpPr>
            <p:cNvPr id="591" name="Google Shape;591;p46"/>
            <p:cNvSpPr txBox="1"/>
            <p:nvPr/>
          </p:nvSpPr>
          <p:spPr>
            <a:xfrm>
              <a:off x="10639873" y="4186977"/>
              <a:ext cx="1160384"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Internet gateway</a:t>
              </a:r>
              <a:endParaRPr/>
            </a:p>
          </p:txBody>
        </p:sp>
        <p:cxnSp>
          <p:nvCxnSpPr>
            <p:cNvPr id="592" name="Google Shape;592;p46"/>
            <p:cNvCxnSpPr>
              <a:stCxn id="563" idx="0"/>
              <a:endCxn id="581" idx="1"/>
            </p:cNvCxnSpPr>
            <p:nvPr/>
          </p:nvCxnSpPr>
          <p:spPr>
            <a:xfrm rot="-5400000">
              <a:off x="5711444" y="1601072"/>
              <a:ext cx="113700" cy="2674800"/>
            </a:xfrm>
            <a:prstGeom prst="bentConnector2">
              <a:avLst/>
            </a:prstGeom>
            <a:noFill/>
            <a:ln cap="flat" cmpd="sng" w="9525">
              <a:solidFill>
                <a:schemeClr val="accent1"/>
              </a:solidFill>
              <a:prstDash val="solid"/>
              <a:miter lim="800000"/>
              <a:headEnd len="sm" w="sm" type="none"/>
              <a:tailEnd len="sm" w="sm" type="none"/>
            </a:ln>
          </p:spPr>
        </p:cxnSp>
        <p:cxnSp>
          <p:nvCxnSpPr>
            <p:cNvPr id="593" name="Google Shape;593;p46"/>
            <p:cNvCxnSpPr>
              <a:stCxn id="567" idx="0"/>
              <a:endCxn id="581" idx="3"/>
            </p:cNvCxnSpPr>
            <p:nvPr/>
          </p:nvCxnSpPr>
          <p:spPr>
            <a:xfrm flipH="1" rot="5400000">
              <a:off x="8333960" y="2123263"/>
              <a:ext cx="111300" cy="1628100"/>
            </a:xfrm>
            <a:prstGeom prst="bentConnector2">
              <a:avLst/>
            </a:prstGeom>
            <a:noFill/>
            <a:ln cap="flat" cmpd="sng" w="9525">
              <a:solidFill>
                <a:schemeClr val="accent1"/>
              </a:solidFill>
              <a:prstDash val="solid"/>
              <a:miter lim="800000"/>
              <a:headEnd len="sm" w="sm" type="none"/>
              <a:tailEnd len="sm" w="sm" type="none"/>
            </a:ln>
          </p:spPr>
        </p:cxnSp>
        <p:cxnSp>
          <p:nvCxnSpPr>
            <p:cNvPr id="594" name="Google Shape;594;p46"/>
            <p:cNvCxnSpPr>
              <a:stCxn id="581" idx="0"/>
              <a:endCxn id="582" idx="1"/>
            </p:cNvCxnSpPr>
            <p:nvPr/>
          </p:nvCxnSpPr>
          <p:spPr>
            <a:xfrm flipH="1" rot="-5400000">
              <a:off x="8470041" y="1517289"/>
              <a:ext cx="1299900" cy="3558900"/>
            </a:xfrm>
            <a:prstGeom prst="bentConnector4">
              <a:avLst>
                <a:gd fmla="val -17587" name="adj1"/>
                <a:gd fmla="val 95752" name="adj2"/>
              </a:avLst>
            </a:prstGeom>
            <a:noFill/>
            <a:ln cap="flat" cmpd="sng" w="9525">
              <a:solidFill>
                <a:schemeClr val="accent1"/>
              </a:solidFill>
              <a:prstDash val="solid"/>
              <a:miter lim="800000"/>
              <a:headEnd len="sm" w="sm" type="none"/>
              <a:tailEnd len="sm" w="sm" type="none"/>
            </a:ln>
          </p:spPr>
        </p:cxnSp>
        <p:sp>
          <p:nvSpPr>
            <p:cNvPr id="595" name="Google Shape;595;p46"/>
            <p:cNvSpPr txBox="1"/>
            <p:nvPr/>
          </p:nvSpPr>
          <p:spPr>
            <a:xfrm>
              <a:off x="6945204" y="3122813"/>
              <a:ext cx="78739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Router</a:t>
              </a:r>
              <a:endParaRPr/>
            </a:p>
          </p:txBody>
        </p:sp>
      </p:grpSp>
      <p:sp>
        <p:nvSpPr>
          <p:cNvPr id="596" name="Google Shape;596;p4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900"/>
              <a:buFont typeface="Arial"/>
              <a:buNone/>
            </a:pPr>
            <a:r>
              <a:rPr b="0" i="0" lang="en-US" sz="900" u="none" cap="none" strike="noStrike">
                <a:solidFill>
                  <a:srgbClr val="888888"/>
                </a:solidFill>
                <a:latin typeface="Arial"/>
                <a:ea typeface="Arial"/>
                <a:cs typeface="Arial"/>
                <a:sym typeface="Arial"/>
              </a:rPr>
              <a:t>© 2019, Amazon Web Services, Inc. or its Affiliates. All rights reserved.</a:t>
            </a:r>
            <a:endParaRPr/>
          </a:p>
        </p:txBody>
      </p:sp>
      <p:sp>
        <p:nvSpPr>
          <p:cNvPr id="597" name="Google Shape;597;p4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rial"/>
              <a:buNone/>
            </a:pPr>
            <a:fld id="{00000000-1234-1234-1234-123412341234}" type="slidenum">
              <a:rPr b="0" i="0" lang="en-US"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VPC peering</a:t>
            </a:r>
            <a:endParaRPr/>
          </a:p>
        </p:txBody>
      </p:sp>
      <p:grpSp>
        <p:nvGrpSpPr>
          <p:cNvPr descr="architecture diagram of two vpcs that are connected through a peering connection." id="603" name="Google Shape;603;p47"/>
          <p:cNvGrpSpPr/>
          <p:nvPr/>
        </p:nvGrpSpPr>
        <p:grpSpPr>
          <a:xfrm>
            <a:off x="152401" y="1273546"/>
            <a:ext cx="7135090" cy="3091565"/>
            <a:chOff x="152401" y="1273546"/>
            <a:chExt cx="7135090" cy="3091565"/>
          </a:xfrm>
        </p:grpSpPr>
        <p:sp>
          <p:nvSpPr>
            <p:cNvPr id="604" name="Google Shape;604;p47"/>
            <p:cNvSpPr/>
            <p:nvPr/>
          </p:nvSpPr>
          <p:spPr>
            <a:xfrm>
              <a:off x="152402" y="1273547"/>
              <a:ext cx="7135089" cy="3091564"/>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AWS Cloud</a:t>
              </a:r>
              <a:endParaRPr/>
            </a:p>
          </p:txBody>
        </p:sp>
        <p:pic>
          <p:nvPicPr>
            <p:cNvPr id="605" name="Google Shape;605;p47"/>
            <p:cNvPicPr preferRelativeResize="0"/>
            <p:nvPr/>
          </p:nvPicPr>
          <p:blipFill rotWithShape="1">
            <a:blip r:embed="rId3">
              <a:alphaModFix/>
            </a:blip>
            <a:srcRect b="0" l="0" r="0" t="0"/>
            <a:stretch/>
          </p:blipFill>
          <p:spPr>
            <a:xfrm>
              <a:off x="152401" y="1273546"/>
              <a:ext cx="457200" cy="457200"/>
            </a:xfrm>
            <a:prstGeom prst="rect">
              <a:avLst/>
            </a:prstGeom>
            <a:noFill/>
            <a:ln>
              <a:noFill/>
            </a:ln>
          </p:spPr>
        </p:pic>
        <p:sp>
          <p:nvSpPr>
            <p:cNvPr id="606" name="Google Shape;606;p47"/>
            <p:cNvSpPr/>
            <p:nvPr/>
          </p:nvSpPr>
          <p:spPr>
            <a:xfrm>
              <a:off x="498819" y="2139727"/>
              <a:ext cx="2576888" cy="1559433"/>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en-US" sz="1600" u="none" cap="none" strike="noStrike">
                  <a:solidFill>
                    <a:srgbClr val="1D8900"/>
                  </a:solidFill>
                  <a:latin typeface="Arial"/>
                  <a:ea typeface="Arial"/>
                  <a:cs typeface="Arial"/>
                  <a:sym typeface="Arial"/>
                </a:rPr>
                <a:t> VPC A: </a:t>
              </a:r>
              <a:r>
                <a:rPr lang="en-US" sz="1600">
                  <a:solidFill>
                    <a:srgbClr val="1D8900"/>
                  </a:solidFill>
                  <a:latin typeface="Arial"/>
                  <a:ea typeface="Arial"/>
                  <a:cs typeface="Arial"/>
                  <a:sym typeface="Arial"/>
                </a:rPr>
                <a:t>10.0.0.0/16</a:t>
              </a:r>
              <a:endParaRPr/>
            </a:p>
          </p:txBody>
        </p:sp>
        <p:pic>
          <p:nvPicPr>
            <p:cNvPr id="607" name="Google Shape;607;p47"/>
            <p:cNvPicPr preferRelativeResize="0"/>
            <p:nvPr/>
          </p:nvPicPr>
          <p:blipFill rotWithShape="1">
            <a:blip r:embed="rId4">
              <a:alphaModFix/>
            </a:blip>
            <a:srcRect b="0" l="0" r="0" t="0"/>
            <a:stretch/>
          </p:blipFill>
          <p:spPr>
            <a:xfrm>
              <a:off x="498818" y="2139727"/>
              <a:ext cx="457200" cy="457200"/>
            </a:xfrm>
            <a:prstGeom prst="rect">
              <a:avLst/>
            </a:prstGeom>
            <a:noFill/>
            <a:ln>
              <a:noFill/>
            </a:ln>
          </p:spPr>
        </p:pic>
        <p:sp>
          <p:nvSpPr>
            <p:cNvPr id="608" name="Google Shape;608;p47"/>
            <p:cNvSpPr/>
            <p:nvPr/>
          </p:nvSpPr>
          <p:spPr>
            <a:xfrm>
              <a:off x="4360162" y="2139727"/>
              <a:ext cx="2576888" cy="1559433"/>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en-US" sz="1600" u="none" cap="none" strike="noStrike">
                  <a:solidFill>
                    <a:srgbClr val="1D8900"/>
                  </a:solidFill>
                  <a:latin typeface="Arial"/>
                  <a:ea typeface="Arial"/>
                  <a:cs typeface="Arial"/>
                  <a:sym typeface="Arial"/>
                </a:rPr>
                <a:t> VPC B: </a:t>
              </a:r>
              <a:r>
                <a:rPr lang="en-US" sz="1600">
                  <a:solidFill>
                    <a:srgbClr val="1D8900"/>
                  </a:solidFill>
                  <a:latin typeface="Arial"/>
                  <a:ea typeface="Arial"/>
                  <a:cs typeface="Arial"/>
                  <a:sym typeface="Arial"/>
                </a:rPr>
                <a:t>10.3.0.0/16</a:t>
              </a:r>
              <a:endParaRPr/>
            </a:p>
          </p:txBody>
        </p:sp>
        <p:pic>
          <p:nvPicPr>
            <p:cNvPr id="609" name="Google Shape;609;p47"/>
            <p:cNvPicPr preferRelativeResize="0"/>
            <p:nvPr/>
          </p:nvPicPr>
          <p:blipFill rotWithShape="1">
            <a:blip r:embed="rId4">
              <a:alphaModFix/>
            </a:blip>
            <a:srcRect b="0" l="0" r="0" t="0"/>
            <a:stretch/>
          </p:blipFill>
          <p:spPr>
            <a:xfrm>
              <a:off x="4360162" y="2139727"/>
              <a:ext cx="457200" cy="457200"/>
            </a:xfrm>
            <a:prstGeom prst="rect">
              <a:avLst/>
            </a:prstGeom>
            <a:noFill/>
            <a:ln>
              <a:noFill/>
            </a:ln>
          </p:spPr>
        </p:pic>
        <p:pic>
          <p:nvPicPr>
            <p:cNvPr id="610" name="Google Shape;610;p47"/>
            <p:cNvPicPr preferRelativeResize="0"/>
            <p:nvPr/>
          </p:nvPicPr>
          <p:blipFill rotWithShape="1">
            <a:blip r:embed="rId5">
              <a:alphaModFix/>
            </a:blip>
            <a:srcRect b="0" l="0" r="0" t="0"/>
            <a:stretch/>
          </p:blipFill>
          <p:spPr>
            <a:xfrm>
              <a:off x="3482984" y="2683409"/>
              <a:ext cx="469900" cy="469900"/>
            </a:xfrm>
            <a:prstGeom prst="rect">
              <a:avLst/>
            </a:prstGeom>
            <a:noFill/>
            <a:ln>
              <a:noFill/>
            </a:ln>
          </p:spPr>
        </p:pic>
        <p:sp>
          <p:nvSpPr>
            <p:cNvPr id="611" name="Google Shape;611;p47"/>
            <p:cNvSpPr txBox="1"/>
            <p:nvPr/>
          </p:nvSpPr>
          <p:spPr>
            <a:xfrm>
              <a:off x="3127870" y="3176343"/>
              <a:ext cx="118013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Peering</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connection</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t>
              </a:r>
              <a:r>
                <a:rPr lang="en-US" sz="1600">
                  <a:solidFill>
                    <a:schemeClr val="accent6"/>
                  </a:solidFill>
                  <a:latin typeface="Arial"/>
                  <a:ea typeface="Arial"/>
                  <a:cs typeface="Arial"/>
                  <a:sym typeface="Arial"/>
                </a:rPr>
                <a:t>pcx-id</a:t>
              </a:r>
              <a:r>
                <a:rPr lang="en-US" sz="1600">
                  <a:solidFill>
                    <a:schemeClr val="dk1"/>
                  </a:solidFill>
                  <a:latin typeface="Arial"/>
                  <a:ea typeface="Arial"/>
                  <a:cs typeface="Arial"/>
                  <a:sym typeface="Arial"/>
                </a:rPr>
                <a:t>)</a:t>
              </a:r>
              <a:endParaRPr/>
            </a:p>
          </p:txBody>
        </p:sp>
        <p:cxnSp>
          <p:nvCxnSpPr>
            <p:cNvPr id="612" name="Google Shape;612;p47"/>
            <p:cNvCxnSpPr>
              <a:stCxn id="606" idx="3"/>
              <a:endCxn id="608" idx="1"/>
            </p:cNvCxnSpPr>
            <p:nvPr/>
          </p:nvCxnSpPr>
          <p:spPr>
            <a:xfrm>
              <a:off x="3075707" y="2919444"/>
              <a:ext cx="1284600" cy="0"/>
            </a:xfrm>
            <a:prstGeom prst="straightConnector1">
              <a:avLst/>
            </a:prstGeom>
            <a:noFill/>
            <a:ln cap="flat" cmpd="sng" w="9525">
              <a:solidFill>
                <a:schemeClr val="accent1"/>
              </a:solidFill>
              <a:prstDash val="solid"/>
              <a:miter lim="800000"/>
              <a:headEnd len="med" w="med" type="triangle"/>
              <a:tailEnd len="med" w="med" type="triangle"/>
            </a:ln>
          </p:spPr>
        </p:cxnSp>
      </p:grpSp>
      <p:sp>
        <p:nvSpPr>
          <p:cNvPr id="613" name="Google Shape;613;p47"/>
          <p:cNvSpPr txBox="1"/>
          <p:nvPr/>
        </p:nvSpPr>
        <p:spPr>
          <a:xfrm>
            <a:off x="555991" y="4703272"/>
            <a:ext cx="243688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Route Table for VPC A</a:t>
            </a:r>
            <a:endParaRPr/>
          </a:p>
        </p:txBody>
      </p:sp>
      <p:graphicFrame>
        <p:nvGraphicFramePr>
          <p:cNvPr id="614" name="Google Shape;614;p47"/>
          <p:cNvGraphicFramePr/>
          <p:nvPr/>
        </p:nvGraphicFramePr>
        <p:xfrm>
          <a:off x="473159" y="5080417"/>
          <a:ext cx="3000000" cy="3000000"/>
        </p:xfrm>
        <a:graphic>
          <a:graphicData uri="http://schemas.openxmlformats.org/drawingml/2006/table">
            <a:tbl>
              <a:tblPr bandRow="1" firstRow="1">
                <a:noFill/>
                <a:tableStyleId>{0E17C3FD-ADD7-4907-BFE8-A96E9E60DA65}</a:tableStyleId>
              </a:tblPr>
              <a:tblGrid>
                <a:gridCol w="1762450"/>
                <a:gridCol w="840100"/>
              </a:tblGrid>
              <a:tr h="370850">
                <a:tc>
                  <a:txBody>
                    <a:bodyPr/>
                    <a:lstStyle/>
                    <a:p>
                      <a:pPr indent="0" lvl="0" marL="0" marR="0" rtl="0" algn="l">
                        <a:spcBef>
                          <a:spcPts val="0"/>
                        </a:spcBef>
                        <a:spcAft>
                          <a:spcPts val="0"/>
                        </a:spcAft>
                        <a:buNone/>
                      </a:pPr>
                      <a:r>
                        <a:rPr b="1" lang="en-US" sz="1600"/>
                        <a:t>Destination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t>10.0.0.0/16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local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solidFill>
                            <a:schemeClr val="accent6"/>
                          </a:solidFill>
                        </a:rPr>
                        <a:t>10.3.0.0/16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chemeClr val="accent6"/>
                          </a:solidFill>
                        </a:rPr>
                        <a:t>pcx-id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615" name="Google Shape;615;p47"/>
          <p:cNvSpPr txBox="1"/>
          <p:nvPr/>
        </p:nvSpPr>
        <p:spPr>
          <a:xfrm>
            <a:off x="4347247" y="4703272"/>
            <a:ext cx="243047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Route Table for VPC B</a:t>
            </a:r>
            <a:endParaRPr/>
          </a:p>
        </p:txBody>
      </p:sp>
      <p:graphicFrame>
        <p:nvGraphicFramePr>
          <p:cNvPr id="616" name="Google Shape;616;p47"/>
          <p:cNvGraphicFramePr/>
          <p:nvPr/>
        </p:nvGraphicFramePr>
        <p:xfrm>
          <a:off x="4261209" y="5080417"/>
          <a:ext cx="3000000" cy="3000000"/>
        </p:xfrm>
        <a:graphic>
          <a:graphicData uri="http://schemas.openxmlformats.org/drawingml/2006/table">
            <a:tbl>
              <a:tblPr bandRow="1" firstRow="1">
                <a:noFill/>
                <a:tableStyleId>{0E17C3FD-ADD7-4907-BFE8-A96E9E60DA65}</a:tableStyleId>
              </a:tblPr>
              <a:tblGrid>
                <a:gridCol w="1762450"/>
                <a:gridCol w="840100"/>
              </a:tblGrid>
              <a:tr h="370850">
                <a:tc>
                  <a:txBody>
                    <a:bodyPr/>
                    <a:lstStyle/>
                    <a:p>
                      <a:pPr indent="0" lvl="0" marL="0" marR="0" rtl="0" algn="l">
                        <a:spcBef>
                          <a:spcPts val="0"/>
                        </a:spcBef>
                        <a:spcAft>
                          <a:spcPts val="0"/>
                        </a:spcAft>
                        <a:buNone/>
                      </a:pPr>
                      <a:r>
                        <a:rPr b="1" lang="en-US" sz="1600"/>
                        <a:t>Destination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t>10.3.0.0/16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local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solidFill>
                            <a:schemeClr val="accent6"/>
                          </a:solidFill>
                        </a:rPr>
                        <a:t>10.0.0.0/16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chemeClr val="accent6"/>
                          </a:solidFill>
                        </a:rPr>
                        <a:t>pcx-id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617" name="Google Shape;617;p47"/>
          <p:cNvSpPr txBox="1"/>
          <p:nvPr/>
        </p:nvSpPr>
        <p:spPr>
          <a:xfrm>
            <a:off x="7627004" y="1446438"/>
            <a:ext cx="4145896"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You can connect VPCs in your own AWS account, between AWS accounts, or between AWS Regions.</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Restrictions:</a:t>
            </a:r>
            <a:endParaRPr/>
          </a:p>
          <a:p>
            <a:pPr indent="-457200" lvl="0" marL="4572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IP spaces cannot overlap.</a:t>
            </a:r>
            <a:endParaRPr/>
          </a:p>
          <a:p>
            <a:pPr indent="-457200" lvl="0" marL="4572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Transitive peering is not supported.</a:t>
            </a:r>
            <a:endParaRPr/>
          </a:p>
          <a:p>
            <a:pPr indent="-457200" lvl="0" marL="4572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You can only have one peering resource between the same two VPCs.</a:t>
            </a:r>
            <a:endParaRPr/>
          </a:p>
        </p:txBody>
      </p:sp>
      <p:sp>
        <p:nvSpPr>
          <p:cNvPr id="618" name="Google Shape;618;p4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2019, Amazon Web Services, Inc. or its Affiliates. All rights reserved.</a:t>
            </a:r>
            <a:endParaRPr/>
          </a:p>
        </p:txBody>
      </p:sp>
      <p:sp>
        <p:nvSpPr>
          <p:cNvPr id="619" name="Google Shape;619;p4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AWS Site-to-Site VPN</a:t>
            </a:r>
            <a:endParaRPr/>
          </a:p>
        </p:txBody>
      </p:sp>
      <p:grpSp>
        <p:nvGrpSpPr>
          <p:cNvPr descr="architecture diagram of a vpc in aws cloud with two subnets. there is a two-way arrow between the instance in the private subnet and the route table, between the route table and the vpn gateway, between the vpn gateway and the vpn connection in the internet cloud, between the vpn connection and the customer gateway, and between the customer gateway and the corporate data center." id="625" name="Google Shape;625;p48"/>
          <p:cNvGrpSpPr/>
          <p:nvPr/>
        </p:nvGrpSpPr>
        <p:grpSpPr>
          <a:xfrm>
            <a:off x="152401" y="1273546"/>
            <a:ext cx="10631765" cy="5467338"/>
            <a:chOff x="152401" y="1273546"/>
            <a:chExt cx="10631765" cy="5467338"/>
          </a:xfrm>
        </p:grpSpPr>
        <p:grpSp>
          <p:nvGrpSpPr>
            <p:cNvPr id="626" name="Google Shape;626;p48"/>
            <p:cNvGrpSpPr/>
            <p:nvPr/>
          </p:nvGrpSpPr>
          <p:grpSpPr>
            <a:xfrm>
              <a:off x="7117163" y="2441760"/>
              <a:ext cx="3667003" cy="4299124"/>
              <a:chOff x="7117163" y="2441760"/>
              <a:chExt cx="3667003" cy="4299124"/>
            </a:xfrm>
          </p:grpSpPr>
          <p:grpSp>
            <p:nvGrpSpPr>
              <p:cNvPr id="627" name="Google Shape;627;p48"/>
              <p:cNvGrpSpPr/>
              <p:nvPr/>
            </p:nvGrpSpPr>
            <p:grpSpPr>
              <a:xfrm>
                <a:off x="7117163" y="2441760"/>
                <a:ext cx="2464833" cy="1633047"/>
                <a:chOff x="7117163" y="2441760"/>
                <a:chExt cx="2464833" cy="1633047"/>
              </a:xfrm>
            </p:grpSpPr>
            <p:sp>
              <p:nvSpPr>
                <p:cNvPr id="628" name="Google Shape;628;p48"/>
                <p:cNvSpPr txBox="1"/>
                <p:nvPr/>
              </p:nvSpPr>
              <p:spPr>
                <a:xfrm>
                  <a:off x="7308242" y="3736253"/>
                  <a:ext cx="8980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Internet</a:t>
                  </a:r>
                  <a:endParaRPr/>
                </a:p>
              </p:txBody>
            </p:sp>
            <p:grpSp>
              <p:nvGrpSpPr>
                <p:cNvPr id="629" name="Google Shape;629;p48"/>
                <p:cNvGrpSpPr/>
                <p:nvPr/>
              </p:nvGrpSpPr>
              <p:grpSpPr>
                <a:xfrm>
                  <a:off x="7117163" y="2441760"/>
                  <a:ext cx="1280160" cy="1280160"/>
                  <a:chOff x="7117163" y="2441760"/>
                  <a:chExt cx="1280160" cy="1280160"/>
                </a:xfrm>
              </p:grpSpPr>
              <p:pic>
                <p:nvPicPr>
                  <p:cNvPr id="630" name="Google Shape;630;p48"/>
                  <p:cNvPicPr preferRelativeResize="0"/>
                  <p:nvPr/>
                </p:nvPicPr>
                <p:blipFill rotWithShape="1">
                  <a:blip r:embed="rId3">
                    <a:alphaModFix/>
                  </a:blip>
                  <a:srcRect b="0" l="0" r="0" t="0"/>
                  <a:stretch/>
                </p:blipFill>
                <p:spPr>
                  <a:xfrm>
                    <a:off x="7117163" y="2441760"/>
                    <a:ext cx="1280160" cy="1280160"/>
                  </a:xfrm>
                  <a:prstGeom prst="rect">
                    <a:avLst/>
                  </a:prstGeom>
                  <a:noFill/>
                  <a:ln>
                    <a:noFill/>
                  </a:ln>
                </p:spPr>
              </p:pic>
              <p:pic>
                <p:nvPicPr>
                  <p:cNvPr id="631" name="Google Shape;631;p48"/>
                  <p:cNvPicPr preferRelativeResize="0"/>
                  <p:nvPr/>
                </p:nvPicPr>
                <p:blipFill rotWithShape="1">
                  <a:blip r:embed="rId4">
                    <a:alphaModFix/>
                  </a:blip>
                  <a:srcRect b="0" l="0" r="0" t="0"/>
                  <a:stretch/>
                </p:blipFill>
                <p:spPr>
                  <a:xfrm>
                    <a:off x="7757243" y="2723201"/>
                    <a:ext cx="469900" cy="469900"/>
                  </a:xfrm>
                  <a:prstGeom prst="rect">
                    <a:avLst/>
                  </a:prstGeom>
                  <a:noFill/>
                  <a:ln>
                    <a:noFill/>
                  </a:ln>
                </p:spPr>
              </p:pic>
            </p:grpSp>
            <p:sp>
              <p:nvSpPr>
                <p:cNvPr id="632" name="Google Shape;632;p48"/>
                <p:cNvSpPr txBox="1"/>
                <p:nvPr/>
              </p:nvSpPr>
              <p:spPr>
                <a:xfrm>
                  <a:off x="8318509" y="2658475"/>
                  <a:ext cx="12634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Site-to-Site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VPN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connection</a:t>
                  </a:r>
                  <a:endParaRPr/>
                </a:p>
              </p:txBody>
            </p:sp>
          </p:grpSp>
          <p:grpSp>
            <p:nvGrpSpPr>
              <p:cNvPr id="633" name="Google Shape;633;p48"/>
              <p:cNvGrpSpPr/>
              <p:nvPr/>
            </p:nvGrpSpPr>
            <p:grpSpPr>
              <a:xfrm>
                <a:off x="7826977" y="4130881"/>
                <a:ext cx="1434946" cy="1062989"/>
                <a:chOff x="7826977" y="4130881"/>
                <a:chExt cx="1434946" cy="1062989"/>
              </a:xfrm>
            </p:grpSpPr>
            <p:pic>
              <p:nvPicPr>
                <p:cNvPr id="634" name="Google Shape;634;p48"/>
                <p:cNvPicPr preferRelativeResize="0"/>
                <p:nvPr/>
              </p:nvPicPr>
              <p:blipFill rotWithShape="1">
                <a:blip r:embed="rId5">
                  <a:alphaModFix/>
                </a:blip>
                <a:srcRect b="0" l="0" r="0" t="0"/>
                <a:stretch/>
              </p:blipFill>
              <p:spPr>
                <a:xfrm>
                  <a:off x="8337382" y="4130881"/>
                  <a:ext cx="469900" cy="469900"/>
                </a:xfrm>
                <a:prstGeom prst="rect">
                  <a:avLst/>
                </a:prstGeom>
                <a:noFill/>
                <a:ln>
                  <a:noFill/>
                </a:ln>
              </p:spPr>
            </p:pic>
            <p:sp>
              <p:nvSpPr>
                <p:cNvPr id="635" name="Google Shape;635;p48"/>
                <p:cNvSpPr txBox="1"/>
                <p:nvPr/>
              </p:nvSpPr>
              <p:spPr>
                <a:xfrm>
                  <a:off x="7826977" y="4609095"/>
                  <a:ext cx="143494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Customer gateway</a:t>
                  </a:r>
                  <a:endParaRPr/>
                </a:p>
              </p:txBody>
            </p:sp>
          </p:grpSp>
          <p:grpSp>
            <p:nvGrpSpPr>
              <p:cNvPr id="636" name="Google Shape;636;p48"/>
              <p:cNvGrpSpPr/>
              <p:nvPr/>
            </p:nvGrpSpPr>
            <p:grpSpPr>
              <a:xfrm>
                <a:off x="8544450" y="5191758"/>
                <a:ext cx="2239716" cy="1549126"/>
                <a:chOff x="8544450" y="5004083"/>
                <a:chExt cx="2239716" cy="1549126"/>
              </a:xfrm>
            </p:grpSpPr>
            <p:sp>
              <p:nvSpPr>
                <p:cNvPr id="637" name="Google Shape;637;p48"/>
                <p:cNvSpPr txBox="1"/>
                <p:nvPr/>
              </p:nvSpPr>
              <p:spPr>
                <a:xfrm>
                  <a:off x="8544450" y="5968434"/>
                  <a:ext cx="223971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Corporate data center:</a:t>
                  </a:r>
                  <a:br>
                    <a:rPr lang="en-US" sz="1600">
                      <a:solidFill>
                        <a:schemeClr val="dk1"/>
                      </a:solidFill>
                      <a:latin typeface="Arial"/>
                      <a:ea typeface="Arial"/>
                      <a:cs typeface="Arial"/>
                      <a:sym typeface="Arial"/>
                    </a:rPr>
                  </a:br>
                  <a:r>
                    <a:rPr lang="en-US" sz="1600">
                      <a:solidFill>
                        <a:schemeClr val="accent6"/>
                      </a:solidFill>
                      <a:latin typeface="Arial"/>
                      <a:ea typeface="Arial"/>
                      <a:cs typeface="Arial"/>
                      <a:sym typeface="Arial"/>
                    </a:rPr>
                    <a:t>192.168.10.0/24</a:t>
                  </a:r>
                  <a:endParaRPr/>
                </a:p>
              </p:txBody>
            </p:sp>
            <p:pic>
              <p:nvPicPr>
                <p:cNvPr id="638" name="Google Shape;638;p48"/>
                <p:cNvPicPr preferRelativeResize="0"/>
                <p:nvPr/>
              </p:nvPicPr>
              <p:blipFill rotWithShape="1">
                <a:blip r:embed="rId6">
                  <a:alphaModFix/>
                </a:blip>
                <a:srcRect b="0" l="0" r="0" t="0"/>
                <a:stretch/>
              </p:blipFill>
              <p:spPr>
                <a:xfrm>
                  <a:off x="9207108" y="5004083"/>
                  <a:ext cx="914400" cy="986166"/>
                </a:xfrm>
                <a:prstGeom prst="rect">
                  <a:avLst/>
                </a:prstGeom>
                <a:noFill/>
                <a:ln>
                  <a:noFill/>
                </a:ln>
              </p:spPr>
            </p:pic>
          </p:grpSp>
        </p:grpSp>
        <p:grpSp>
          <p:nvGrpSpPr>
            <p:cNvPr id="639" name="Google Shape;639;p48"/>
            <p:cNvGrpSpPr/>
            <p:nvPr/>
          </p:nvGrpSpPr>
          <p:grpSpPr>
            <a:xfrm>
              <a:off x="8206245" y="3437712"/>
              <a:ext cx="1000937" cy="2247219"/>
              <a:chOff x="8206245" y="3437712"/>
              <a:chExt cx="1000937" cy="2247219"/>
            </a:xfrm>
          </p:grpSpPr>
          <p:cxnSp>
            <p:nvCxnSpPr>
              <p:cNvPr id="640" name="Google Shape;640;p48"/>
              <p:cNvCxnSpPr/>
              <p:nvPr/>
            </p:nvCxnSpPr>
            <p:spPr>
              <a:xfrm flipH="1" rot="-5400000">
                <a:off x="8077834" y="3566123"/>
                <a:ext cx="595027" cy="338205"/>
              </a:xfrm>
              <a:prstGeom prst="curvedConnector3">
                <a:avLst>
                  <a:gd fmla="val 50000" name="adj1"/>
                </a:avLst>
              </a:prstGeom>
              <a:noFill/>
              <a:ln cap="flat" cmpd="sng" w="9525">
                <a:solidFill>
                  <a:schemeClr val="accent1"/>
                </a:solidFill>
                <a:prstDash val="solid"/>
                <a:miter lim="800000"/>
                <a:headEnd len="med" w="med" type="triangle"/>
                <a:tailEnd len="med" w="med" type="triangle"/>
              </a:ln>
            </p:spPr>
          </p:cxnSp>
          <p:cxnSp>
            <p:nvCxnSpPr>
              <p:cNvPr id="641" name="Google Shape;641;p48"/>
              <p:cNvCxnSpPr>
                <a:stCxn id="634" idx="3"/>
                <a:endCxn id="638" idx="1"/>
              </p:cNvCxnSpPr>
              <p:nvPr/>
            </p:nvCxnSpPr>
            <p:spPr>
              <a:xfrm>
                <a:off x="8807282" y="4365831"/>
                <a:ext cx="399900" cy="1319100"/>
              </a:xfrm>
              <a:prstGeom prst="curvedConnector3">
                <a:avLst>
                  <a:gd fmla="val 50000" name="adj1"/>
                </a:avLst>
              </a:prstGeom>
              <a:noFill/>
              <a:ln cap="flat" cmpd="sng" w="9525">
                <a:solidFill>
                  <a:schemeClr val="accent1"/>
                </a:solidFill>
                <a:prstDash val="solid"/>
                <a:miter lim="800000"/>
                <a:headEnd len="med" w="med" type="triangle"/>
                <a:tailEnd len="med" w="med" type="triangle"/>
              </a:ln>
            </p:spPr>
          </p:cxnSp>
        </p:grpSp>
        <p:grpSp>
          <p:nvGrpSpPr>
            <p:cNvPr id="642" name="Google Shape;642;p48"/>
            <p:cNvGrpSpPr/>
            <p:nvPr/>
          </p:nvGrpSpPr>
          <p:grpSpPr>
            <a:xfrm>
              <a:off x="152401" y="1273546"/>
              <a:ext cx="6964624" cy="5191619"/>
              <a:chOff x="152401" y="1273546"/>
              <a:chExt cx="6964624" cy="5191619"/>
            </a:xfrm>
          </p:grpSpPr>
          <p:sp>
            <p:nvSpPr>
              <p:cNvPr id="643" name="Google Shape;643;p48"/>
              <p:cNvSpPr/>
              <p:nvPr/>
            </p:nvSpPr>
            <p:spPr>
              <a:xfrm>
                <a:off x="1063615" y="2244988"/>
                <a:ext cx="3591473" cy="3977640"/>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a:t>
                </a:r>
                <a:endParaRPr/>
              </a:p>
            </p:txBody>
          </p:sp>
          <p:grpSp>
            <p:nvGrpSpPr>
              <p:cNvPr id="644" name="Google Shape;644;p48"/>
              <p:cNvGrpSpPr/>
              <p:nvPr/>
            </p:nvGrpSpPr>
            <p:grpSpPr>
              <a:xfrm>
                <a:off x="1315653" y="2980513"/>
                <a:ext cx="3200400" cy="1373959"/>
                <a:chOff x="1952969" y="2883528"/>
                <a:chExt cx="3200400" cy="1373959"/>
              </a:xfrm>
            </p:grpSpPr>
            <p:sp>
              <p:nvSpPr>
                <p:cNvPr id="645" name="Google Shape;645;p48"/>
                <p:cNvSpPr/>
                <p:nvPr/>
              </p:nvSpPr>
              <p:spPr>
                <a:xfrm>
                  <a:off x="1952969" y="2885887"/>
                  <a:ext cx="3200400" cy="13716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subnet:10.1.0.0/24</a:t>
                  </a:r>
                  <a:endParaRPr/>
                </a:p>
              </p:txBody>
            </p:sp>
            <p:pic>
              <p:nvPicPr>
                <p:cNvPr id="646" name="Google Shape;646;p48"/>
                <p:cNvPicPr preferRelativeResize="0"/>
                <p:nvPr/>
              </p:nvPicPr>
              <p:blipFill rotWithShape="1">
                <a:blip r:embed="rId7">
                  <a:alphaModFix/>
                </a:blip>
                <a:srcRect b="0" l="0" r="0" t="0"/>
                <a:stretch/>
              </p:blipFill>
              <p:spPr>
                <a:xfrm>
                  <a:off x="1952970" y="2883528"/>
                  <a:ext cx="457200" cy="457200"/>
                </a:xfrm>
                <a:prstGeom prst="rect">
                  <a:avLst/>
                </a:prstGeom>
                <a:noFill/>
                <a:ln>
                  <a:noFill/>
                </a:ln>
              </p:spPr>
            </p:pic>
          </p:grpSp>
          <p:grpSp>
            <p:nvGrpSpPr>
              <p:cNvPr id="647" name="Google Shape;647;p48"/>
              <p:cNvGrpSpPr/>
              <p:nvPr/>
            </p:nvGrpSpPr>
            <p:grpSpPr>
              <a:xfrm>
                <a:off x="1315652" y="4508371"/>
                <a:ext cx="3202243" cy="1373958"/>
                <a:chOff x="1952968" y="4411386"/>
                <a:chExt cx="3202243" cy="1373958"/>
              </a:xfrm>
            </p:grpSpPr>
            <p:sp>
              <p:nvSpPr>
                <p:cNvPr id="648" name="Google Shape;648;p48"/>
                <p:cNvSpPr/>
                <p:nvPr/>
              </p:nvSpPr>
              <p:spPr>
                <a:xfrm>
                  <a:off x="1952968" y="4413744"/>
                  <a:ext cx="3202243" cy="137160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10.0.2.0/24</a:t>
                  </a:r>
                  <a:endParaRPr/>
                </a:p>
              </p:txBody>
            </p:sp>
            <p:pic>
              <p:nvPicPr>
                <p:cNvPr id="649" name="Google Shape;649;p48"/>
                <p:cNvPicPr preferRelativeResize="0"/>
                <p:nvPr/>
              </p:nvPicPr>
              <p:blipFill rotWithShape="1">
                <a:blip r:embed="rId8">
                  <a:alphaModFix/>
                </a:blip>
                <a:srcRect b="0" l="0" r="0" t="0"/>
                <a:stretch/>
              </p:blipFill>
              <p:spPr>
                <a:xfrm>
                  <a:off x="1952969" y="4411386"/>
                  <a:ext cx="457200" cy="457200"/>
                </a:xfrm>
                <a:prstGeom prst="rect">
                  <a:avLst/>
                </a:prstGeom>
                <a:noFill/>
                <a:ln>
                  <a:noFill/>
                </a:ln>
              </p:spPr>
            </p:pic>
          </p:grpSp>
          <p:cxnSp>
            <p:nvCxnSpPr>
              <p:cNvPr id="650" name="Google Shape;650;p48"/>
              <p:cNvCxnSpPr/>
              <p:nvPr/>
            </p:nvCxnSpPr>
            <p:spPr>
              <a:xfrm>
                <a:off x="5432580" y="4371356"/>
                <a:ext cx="457200" cy="143"/>
              </a:xfrm>
              <a:prstGeom prst="straightConnector1">
                <a:avLst/>
              </a:prstGeom>
              <a:noFill/>
              <a:ln cap="flat" cmpd="sng" w="9525">
                <a:solidFill>
                  <a:schemeClr val="accent1"/>
                </a:solidFill>
                <a:prstDash val="solid"/>
                <a:miter lim="800000"/>
                <a:headEnd len="med" w="med" type="triangle"/>
                <a:tailEnd len="med" w="med" type="triangle"/>
              </a:ln>
            </p:spPr>
          </p:cxnSp>
          <p:pic>
            <p:nvPicPr>
              <p:cNvPr id="651" name="Google Shape;651;p48"/>
              <p:cNvPicPr preferRelativeResize="0"/>
              <p:nvPr/>
            </p:nvPicPr>
            <p:blipFill rotWithShape="1">
              <a:blip r:embed="rId9">
                <a:alphaModFix/>
              </a:blip>
              <a:srcRect b="0" l="0" r="0" t="0"/>
              <a:stretch/>
            </p:blipFill>
            <p:spPr>
              <a:xfrm>
                <a:off x="2799541" y="5196529"/>
                <a:ext cx="457200" cy="457200"/>
              </a:xfrm>
              <a:prstGeom prst="rect">
                <a:avLst/>
              </a:prstGeom>
              <a:noFill/>
              <a:ln>
                <a:noFill/>
              </a:ln>
            </p:spPr>
          </p:pic>
          <p:sp>
            <p:nvSpPr>
              <p:cNvPr id="652" name="Google Shape;652;p48"/>
              <p:cNvSpPr/>
              <p:nvPr/>
            </p:nvSpPr>
            <p:spPr>
              <a:xfrm>
                <a:off x="152402" y="1273546"/>
                <a:ext cx="6701094" cy="5191619"/>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AWS Cloud</a:t>
                </a:r>
                <a:endParaRPr/>
              </a:p>
            </p:txBody>
          </p:sp>
          <p:pic>
            <p:nvPicPr>
              <p:cNvPr id="653" name="Google Shape;653;p48"/>
              <p:cNvPicPr preferRelativeResize="0"/>
              <p:nvPr/>
            </p:nvPicPr>
            <p:blipFill rotWithShape="1">
              <a:blip r:embed="rId10">
                <a:alphaModFix/>
              </a:blip>
              <a:srcRect b="0" l="0" r="0" t="0"/>
              <a:stretch/>
            </p:blipFill>
            <p:spPr>
              <a:xfrm>
                <a:off x="152401" y="1273546"/>
                <a:ext cx="457200" cy="457200"/>
              </a:xfrm>
              <a:prstGeom prst="rect">
                <a:avLst/>
              </a:prstGeom>
              <a:noFill/>
              <a:ln>
                <a:noFill/>
              </a:ln>
            </p:spPr>
          </p:pic>
          <p:sp>
            <p:nvSpPr>
              <p:cNvPr id="654" name="Google Shape;654;p48"/>
              <p:cNvSpPr/>
              <p:nvPr/>
            </p:nvSpPr>
            <p:spPr>
              <a:xfrm>
                <a:off x="280551" y="1888174"/>
                <a:ext cx="6329066" cy="4468176"/>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Region</a:t>
                </a:r>
                <a:endParaRPr/>
              </a:p>
            </p:txBody>
          </p:sp>
          <p:pic>
            <p:nvPicPr>
              <p:cNvPr id="655" name="Google Shape;655;p48"/>
              <p:cNvPicPr preferRelativeResize="0"/>
              <p:nvPr/>
            </p:nvPicPr>
            <p:blipFill rotWithShape="1">
              <a:blip r:embed="rId11">
                <a:alphaModFix/>
              </a:blip>
              <a:srcRect b="0" l="0" r="0" t="0"/>
              <a:stretch/>
            </p:blipFill>
            <p:spPr>
              <a:xfrm>
                <a:off x="280551" y="1888174"/>
                <a:ext cx="457200" cy="457200"/>
              </a:xfrm>
              <a:prstGeom prst="rect">
                <a:avLst/>
              </a:prstGeom>
              <a:noFill/>
              <a:ln>
                <a:noFill/>
              </a:ln>
            </p:spPr>
          </p:pic>
          <p:sp>
            <p:nvSpPr>
              <p:cNvPr id="656" name="Google Shape;656;p48"/>
              <p:cNvSpPr/>
              <p:nvPr/>
            </p:nvSpPr>
            <p:spPr>
              <a:xfrm>
                <a:off x="581948" y="2624640"/>
                <a:ext cx="5528310" cy="3443417"/>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en-US" sz="1600" u="none" cap="none" strike="noStrike">
                    <a:solidFill>
                      <a:srgbClr val="1D8900"/>
                    </a:solidFill>
                    <a:latin typeface="Arial"/>
                    <a:ea typeface="Arial"/>
                    <a:cs typeface="Arial"/>
                    <a:sym typeface="Arial"/>
                  </a:rPr>
                  <a:t> VPC: </a:t>
                </a:r>
                <a:r>
                  <a:rPr lang="en-US" sz="1600">
                    <a:solidFill>
                      <a:srgbClr val="1D8900"/>
                    </a:solidFill>
                    <a:latin typeface="Arial"/>
                    <a:ea typeface="Arial"/>
                    <a:cs typeface="Arial"/>
                    <a:sym typeface="Arial"/>
                  </a:rPr>
                  <a:t>10.0.0.0/16</a:t>
                </a:r>
                <a:endParaRPr/>
              </a:p>
            </p:txBody>
          </p:sp>
          <p:pic>
            <p:nvPicPr>
              <p:cNvPr id="657" name="Google Shape;657;p48"/>
              <p:cNvPicPr preferRelativeResize="0"/>
              <p:nvPr/>
            </p:nvPicPr>
            <p:blipFill rotWithShape="1">
              <a:blip r:embed="rId12">
                <a:alphaModFix/>
              </a:blip>
              <a:srcRect b="0" l="0" r="0" t="0"/>
              <a:stretch/>
            </p:blipFill>
            <p:spPr>
              <a:xfrm>
                <a:off x="581948" y="2624640"/>
                <a:ext cx="457200" cy="457200"/>
              </a:xfrm>
              <a:prstGeom prst="rect">
                <a:avLst/>
              </a:prstGeom>
              <a:noFill/>
              <a:ln>
                <a:noFill/>
              </a:ln>
            </p:spPr>
          </p:pic>
          <p:cxnSp>
            <p:nvCxnSpPr>
              <p:cNvPr id="658" name="Google Shape;658;p48"/>
              <p:cNvCxnSpPr>
                <a:stCxn id="651" idx="3"/>
              </p:cNvCxnSpPr>
              <p:nvPr/>
            </p:nvCxnSpPr>
            <p:spPr>
              <a:xfrm flipH="1" rot="10800000">
                <a:off x="3256741" y="4371229"/>
                <a:ext cx="1718700" cy="1053900"/>
              </a:xfrm>
              <a:prstGeom prst="curvedConnector3">
                <a:avLst>
                  <a:gd fmla="val 65317" name="adj1"/>
                </a:avLst>
              </a:prstGeom>
              <a:noFill/>
              <a:ln cap="flat" cmpd="sng" w="9525">
                <a:solidFill>
                  <a:schemeClr val="accent1"/>
                </a:solidFill>
                <a:prstDash val="solid"/>
                <a:miter lim="800000"/>
                <a:headEnd len="med" w="med" type="triangle"/>
                <a:tailEnd len="med" w="med" type="triangle"/>
              </a:ln>
            </p:spPr>
          </p:cxnSp>
          <p:pic>
            <p:nvPicPr>
              <p:cNvPr id="659" name="Google Shape;659;p48"/>
              <p:cNvPicPr preferRelativeResize="0"/>
              <p:nvPr/>
            </p:nvPicPr>
            <p:blipFill rotWithShape="1">
              <a:blip r:embed="rId13">
                <a:alphaModFix/>
              </a:blip>
              <a:srcRect b="0" l="0" r="0" t="0"/>
              <a:stretch/>
            </p:blipFill>
            <p:spPr>
              <a:xfrm>
                <a:off x="5904025" y="4130056"/>
                <a:ext cx="469900" cy="469900"/>
              </a:xfrm>
              <a:prstGeom prst="rect">
                <a:avLst/>
              </a:prstGeom>
              <a:noFill/>
              <a:ln>
                <a:noFill/>
              </a:ln>
            </p:spPr>
          </p:pic>
          <p:cxnSp>
            <p:nvCxnSpPr>
              <p:cNvPr id="660" name="Google Shape;660;p48"/>
              <p:cNvCxnSpPr>
                <a:stCxn id="659" idx="3"/>
                <a:endCxn id="630" idx="1"/>
              </p:cNvCxnSpPr>
              <p:nvPr/>
            </p:nvCxnSpPr>
            <p:spPr>
              <a:xfrm flipH="1" rot="10800000">
                <a:off x="6373925" y="3081906"/>
                <a:ext cx="743100" cy="1283100"/>
              </a:xfrm>
              <a:prstGeom prst="curvedConnector3">
                <a:avLst>
                  <a:gd fmla="val 50000" name="adj1"/>
                </a:avLst>
              </a:prstGeom>
              <a:noFill/>
              <a:ln cap="flat" cmpd="sng" w="9525">
                <a:solidFill>
                  <a:schemeClr val="accent1"/>
                </a:solidFill>
                <a:prstDash val="solid"/>
                <a:miter lim="800000"/>
                <a:headEnd len="med" w="med" type="triangle"/>
                <a:tailEnd len="med" w="med" type="triangle"/>
              </a:ln>
            </p:spPr>
          </p:cxnSp>
          <p:pic>
            <p:nvPicPr>
              <p:cNvPr id="661" name="Google Shape;661;p48"/>
              <p:cNvPicPr preferRelativeResize="0"/>
              <p:nvPr/>
            </p:nvPicPr>
            <p:blipFill rotWithShape="1">
              <a:blip r:embed="rId9">
                <a:alphaModFix/>
              </a:blip>
              <a:srcRect b="0" l="0" r="0" t="0"/>
              <a:stretch/>
            </p:blipFill>
            <p:spPr>
              <a:xfrm>
                <a:off x="2813394" y="3575540"/>
                <a:ext cx="457200" cy="457200"/>
              </a:xfrm>
              <a:prstGeom prst="rect">
                <a:avLst/>
              </a:prstGeom>
              <a:noFill/>
              <a:ln>
                <a:noFill/>
              </a:ln>
            </p:spPr>
          </p:pic>
          <p:sp>
            <p:nvSpPr>
              <p:cNvPr id="662" name="Google Shape;662;p48"/>
              <p:cNvSpPr txBox="1"/>
              <p:nvPr/>
            </p:nvSpPr>
            <p:spPr>
              <a:xfrm>
                <a:off x="5665128" y="4571072"/>
                <a:ext cx="94769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Virtual</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gateway</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t>
                </a:r>
                <a:r>
                  <a:rPr lang="en-US" sz="1600">
                    <a:solidFill>
                      <a:schemeClr val="accent6"/>
                    </a:solidFill>
                    <a:latin typeface="Arial"/>
                    <a:ea typeface="Arial"/>
                    <a:cs typeface="Arial"/>
                    <a:sym typeface="Arial"/>
                  </a:rPr>
                  <a:t>vgw-id</a:t>
                </a:r>
                <a:r>
                  <a:rPr lang="en-US" sz="1600">
                    <a:solidFill>
                      <a:schemeClr val="dk1"/>
                    </a:solidFill>
                    <a:latin typeface="Arial"/>
                    <a:ea typeface="Arial"/>
                    <a:cs typeface="Arial"/>
                    <a:sym typeface="Arial"/>
                  </a:rPr>
                  <a:t>)</a:t>
                </a:r>
                <a:endParaRPr/>
              </a:p>
            </p:txBody>
          </p:sp>
          <p:sp>
            <p:nvSpPr>
              <p:cNvPr id="663" name="Google Shape;663;p48"/>
              <p:cNvSpPr txBox="1"/>
              <p:nvPr/>
            </p:nvSpPr>
            <p:spPr>
              <a:xfrm>
                <a:off x="4863012" y="4558468"/>
                <a:ext cx="73129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Route</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table</a:t>
                </a:r>
                <a:endParaRPr/>
              </a:p>
            </p:txBody>
          </p:sp>
          <p:pic>
            <p:nvPicPr>
              <p:cNvPr id="664" name="Google Shape;664;p48"/>
              <p:cNvPicPr preferRelativeResize="0"/>
              <p:nvPr/>
            </p:nvPicPr>
            <p:blipFill rotWithShape="1">
              <a:blip r:embed="rId14">
                <a:alphaModFix/>
              </a:blip>
              <a:srcRect b="0" l="0" r="0" t="0"/>
              <a:stretch/>
            </p:blipFill>
            <p:spPr>
              <a:xfrm>
                <a:off x="4993707" y="4147856"/>
                <a:ext cx="469900" cy="469900"/>
              </a:xfrm>
              <a:prstGeom prst="rect">
                <a:avLst/>
              </a:prstGeom>
              <a:noFill/>
              <a:ln>
                <a:noFill/>
              </a:ln>
            </p:spPr>
          </p:pic>
        </p:grpSp>
      </p:grpSp>
      <p:sp>
        <p:nvSpPr>
          <p:cNvPr id="665" name="Google Shape;665;p48"/>
          <p:cNvSpPr txBox="1"/>
          <p:nvPr/>
        </p:nvSpPr>
        <p:spPr>
          <a:xfrm>
            <a:off x="9743726" y="1554050"/>
            <a:ext cx="243528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Public subnet route table</a:t>
            </a:r>
            <a:endParaRPr/>
          </a:p>
        </p:txBody>
      </p:sp>
      <p:graphicFrame>
        <p:nvGraphicFramePr>
          <p:cNvPr id="666" name="Google Shape;666;p48"/>
          <p:cNvGraphicFramePr/>
          <p:nvPr/>
        </p:nvGraphicFramePr>
        <p:xfrm>
          <a:off x="9763503" y="1912542"/>
          <a:ext cx="3000000" cy="3000000"/>
        </p:xfrm>
        <a:graphic>
          <a:graphicData uri="http://schemas.openxmlformats.org/drawingml/2006/table">
            <a:tbl>
              <a:tblPr bandRow="1" firstRow="1">
                <a:noFill/>
                <a:tableStyleId>{0E17C3FD-ADD7-4907-BFE8-A96E9E60DA65}</a:tableStyleId>
              </a:tblPr>
              <a:tblGrid>
                <a:gridCol w="1465575"/>
                <a:gridCol w="930150"/>
              </a:tblGrid>
              <a:tr h="370850">
                <a:tc>
                  <a:txBody>
                    <a:bodyPr/>
                    <a:lstStyle/>
                    <a:p>
                      <a:pPr indent="0" lvl="0" marL="0" marR="0" rtl="0" algn="l">
                        <a:spcBef>
                          <a:spcPts val="0"/>
                        </a:spcBef>
                        <a:spcAft>
                          <a:spcPts val="0"/>
                        </a:spcAft>
                        <a:buNone/>
                      </a:pPr>
                      <a:r>
                        <a:rPr b="1" lang="en-US" sz="1600"/>
                        <a:t>Destination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t>10.0.0.0/16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local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solidFill>
                            <a:schemeClr val="dk1"/>
                          </a:solidFill>
                        </a:rPr>
                        <a:t>0.0.0.0/0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chemeClr val="dk1"/>
                          </a:solidFill>
                        </a:rPr>
                        <a:t>igw-id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667" name="Google Shape;667;p48"/>
          <p:cNvSpPr txBox="1"/>
          <p:nvPr/>
        </p:nvSpPr>
        <p:spPr>
          <a:xfrm>
            <a:off x="9626877" y="3393882"/>
            <a:ext cx="251383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Private subnet route table</a:t>
            </a:r>
            <a:endParaRPr/>
          </a:p>
        </p:txBody>
      </p:sp>
      <p:graphicFrame>
        <p:nvGraphicFramePr>
          <p:cNvPr id="668" name="Google Shape;668;p48"/>
          <p:cNvGraphicFramePr/>
          <p:nvPr/>
        </p:nvGraphicFramePr>
        <p:xfrm>
          <a:off x="9582518" y="3729518"/>
          <a:ext cx="3000000" cy="3000000"/>
        </p:xfrm>
        <a:graphic>
          <a:graphicData uri="http://schemas.openxmlformats.org/drawingml/2006/table">
            <a:tbl>
              <a:tblPr bandRow="1" firstRow="1">
                <a:noFill/>
                <a:tableStyleId>{0E17C3FD-ADD7-4907-BFE8-A96E9E60DA65}</a:tableStyleId>
              </a:tblPr>
              <a:tblGrid>
                <a:gridCol w="1762450"/>
                <a:gridCol w="840100"/>
              </a:tblGrid>
              <a:tr h="370850">
                <a:tc>
                  <a:txBody>
                    <a:bodyPr/>
                    <a:lstStyle/>
                    <a:p>
                      <a:pPr indent="0" lvl="0" marL="0" marR="0" rtl="0" algn="l">
                        <a:spcBef>
                          <a:spcPts val="0"/>
                        </a:spcBef>
                        <a:spcAft>
                          <a:spcPts val="0"/>
                        </a:spcAft>
                        <a:buNone/>
                      </a:pPr>
                      <a:r>
                        <a:rPr b="1" lang="en-US" sz="1600"/>
                        <a:t>Destination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t>10.0.0.0/16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local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solidFill>
                            <a:schemeClr val="accent6"/>
                          </a:solidFill>
                        </a:rPr>
                        <a:t>192.168.10.0/24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chemeClr val="accent6"/>
                          </a:solidFill>
                        </a:rPr>
                        <a:t>vgw-id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669" name="Google Shape;669;p4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2019, Amazon Web Services, Inc. or its Affiliates. All rights reserved.</a:t>
            </a:r>
            <a:endParaRPr/>
          </a:p>
        </p:txBody>
      </p:sp>
      <p:sp>
        <p:nvSpPr>
          <p:cNvPr id="670" name="Google Shape;670;p4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AWS Direct Connect</a:t>
            </a:r>
            <a:endParaRPr/>
          </a:p>
        </p:txBody>
      </p:sp>
      <p:grpSp>
        <p:nvGrpSpPr>
          <p:cNvPr descr="architecture diagram of a vpc in aws cloud with two subnets. there is a two-way arrow between the instance in the private subnet and the route table, between the route table and the vpn gateway, between the vpn gateway and aws direct connect, between aws direct connect and the customer gateway, and between the customer gateway and the corporate data center." id="676" name="Google Shape;676;p49"/>
          <p:cNvGrpSpPr/>
          <p:nvPr/>
        </p:nvGrpSpPr>
        <p:grpSpPr>
          <a:xfrm>
            <a:off x="152401" y="1197346"/>
            <a:ext cx="10631765" cy="5467338"/>
            <a:chOff x="152401" y="1273546"/>
            <a:chExt cx="10631765" cy="5467338"/>
          </a:xfrm>
        </p:grpSpPr>
        <p:sp>
          <p:nvSpPr>
            <p:cNvPr id="677" name="Google Shape;677;p49"/>
            <p:cNvSpPr/>
            <p:nvPr/>
          </p:nvSpPr>
          <p:spPr>
            <a:xfrm>
              <a:off x="1063615" y="2244988"/>
              <a:ext cx="3591473" cy="3977640"/>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a:t>
              </a:r>
              <a:endParaRPr/>
            </a:p>
          </p:txBody>
        </p:sp>
        <p:grpSp>
          <p:nvGrpSpPr>
            <p:cNvPr id="678" name="Google Shape;678;p49"/>
            <p:cNvGrpSpPr/>
            <p:nvPr/>
          </p:nvGrpSpPr>
          <p:grpSpPr>
            <a:xfrm>
              <a:off x="1315653" y="2980513"/>
              <a:ext cx="3200400" cy="1373959"/>
              <a:chOff x="1952969" y="2883528"/>
              <a:chExt cx="3200400" cy="1373959"/>
            </a:xfrm>
          </p:grpSpPr>
          <p:sp>
            <p:nvSpPr>
              <p:cNvPr id="679" name="Google Shape;679;p49"/>
              <p:cNvSpPr/>
              <p:nvPr/>
            </p:nvSpPr>
            <p:spPr>
              <a:xfrm>
                <a:off x="1952969" y="2885887"/>
                <a:ext cx="3200400" cy="13716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subnet:10.1.0.0/24</a:t>
                </a:r>
                <a:endParaRPr/>
              </a:p>
            </p:txBody>
          </p:sp>
          <p:pic>
            <p:nvPicPr>
              <p:cNvPr id="680" name="Google Shape;680;p49"/>
              <p:cNvPicPr preferRelativeResize="0"/>
              <p:nvPr/>
            </p:nvPicPr>
            <p:blipFill rotWithShape="1">
              <a:blip r:embed="rId3">
                <a:alphaModFix/>
              </a:blip>
              <a:srcRect b="0" l="0" r="0" t="0"/>
              <a:stretch/>
            </p:blipFill>
            <p:spPr>
              <a:xfrm>
                <a:off x="1952970" y="2883528"/>
                <a:ext cx="457200" cy="457200"/>
              </a:xfrm>
              <a:prstGeom prst="rect">
                <a:avLst/>
              </a:prstGeom>
              <a:noFill/>
              <a:ln>
                <a:noFill/>
              </a:ln>
            </p:spPr>
          </p:pic>
        </p:grpSp>
        <p:grpSp>
          <p:nvGrpSpPr>
            <p:cNvPr id="681" name="Google Shape;681;p49"/>
            <p:cNvGrpSpPr/>
            <p:nvPr/>
          </p:nvGrpSpPr>
          <p:grpSpPr>
            <a:xfrm>
              <a:off x="1315652" y="4508371"/>
              <a:ext cx="3202243" cy="1373958"/>
              <a:chOff x="1952968" y="4411386"/>
              <a:chExt cx="3202243" cy="1373958"/>
            </a:xfrm>
          </p:grpSpPr>
          <p:sp>
            <p:nvSpPr>
              <p:cNvPr id="682" name="Google Shape;682;p49"/>
              <p:cNvSpPr/>
              <p:nvPr/>
            </p:nvSpPr>
            <p:spPr>
              <a:xfrm>
                <a:off x="1952968" y="4413744"/>
                <a:ext cx="3202243" cy="137160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10.0.2.0/24</a:t>
                </a:r>
                <a:endParaRPr/>
              </a:p>
            </p:txBody>
          </p:sp>
          <p:pic>
            <p:nvPicPr>
              <p:cNvPr id="683" name="Google Shape;683;p49"/>
              <p:cNvPicPr preferRelativeResize="0"/>
              <p:nvPr/>
            </p:nvPicPr>
            <p:blipFill rotWithShape="1">
              <a:blip r:embed="rId4">
                <a:alphaModFix/>
              </a:blip>
              <a:srcRect b="0" l="0" r="0" t="0"/>
              <a:stretch/>
            </p:blipFill>
            <p:spPr>
              <a:xfrm>
                <a:off x="1952969" y="4411386"/>
                <a:ext cx="457200" cy="457200"/>
              </a:xfrm>
              <a:prstGeom prst="rect">
                <a:avLst/>
              </a:prstGeom>
              <a:noFill/>
              <a:ln>
                <a:noFill/>
              </a:ln>
            </p:spPr>
          </p:pic>
        </p:grpSp>
        <p:pic>
          <p:nvPicPr>
            <p:cNvPr id="684" name="Google Shape;684;p49"/>
            <p:cNvPicPr preferRelativeResize="0"/>
            <p:nvPr/>
          </p:nvPicPr>
          <p:blipFill rotWithShape="1">
            <a:blip r:embed="rId5">
              <a:alphaModFix/>
            </a:blip>
            <a:srcRect b="0" l="0" r="0" t="0"/>
            <a:stretch/>
          </p:blipFill>
          <p:spPr>
            <a:xfrm>
              <a:off x="7117163" y="1361103"/>
              <a:ext cx="1280160" cy="1280160"/>
            </a:xfrm>
            <a:prstGeom prst="rect">
              <a:avLst/>
            </a:prstGeom>
            <a:noFill/>
            <a:ln>
              <a:noFill/>
            </a:ln>
          </p:spPr>
        </p:pic>
        <p:cxnSp>
          <p:nvCxnSpPr>
            <p:cNvPr id="685" name="Google Shape;685;p49"/>
            <p:cNvCxnSpPr/>
            <p:nvPr/>
          </p:nvCxnSpPr>
          <p:spPr>
            <a:xfrm>
              <a:off x="5432580" y="4371356"/>
              <a:ext cx="457200" cy="143"/>
            </a:xfrm>
            <a:prstGeom prst="straightConnector1">
              <a:avLst/>
            </a:prstGeom>
            <a:noFill/>
            <a:ln cap="flat" cmpd="sng" w="9525">
              <a:solidFill>
                <a:schemeClr val="accent1"/>
              </a:solidFill>
              <a:prstDash val="solid"/>
              <a:miter lim="800000"/>
              <a:headEnd len="med" w="med" type="triangle"/>
              <a:tailEnd len="med" w="med" type="triangle"/>
            </a:ln>
          </p:spPr>
        </p:cxnSp>
        <p:pic>
          <p:nvPicPr>
            <p:cNvPr id="686" name="Google Shape;686;p49"/>
            <p:cNvPicPr preferRelativeResize="0"/>
            <p:nvPr/>
          </p:nvPicPr>
          <p:blipFill rotWithShape="1">
            <a:blip r:embed="rId6">
              <a:alphaModFix/>
            </a:blip>
            <a:srcRect b="0" l="0" r="0" t="0"/>
            <a:stretch/>
          </p:blipFill>
          <p:spPr>
            <a:xfrm>
              <a:off x="2799541" y="5196529"/>
              <a:ext cx="457200" cy="457200"/>
            </a:xfrm>
            <a:prstGeom prst="rect">
              <a:avLst/>
            </a:prstGeom>
            <a:noFill/>
            <a:ln>
              <a:noFill/>
            </a:ln>
          </p:spPr>
        </p:pic>
        <p:sp>
          <p:nvSpPr>
            <p:cNvPr id="687" name="Google Shape;687;p49"/>
            <p:cNvSpPr txBox="1"/>
            <p:nvPr/>
          </p:nvSpPr>
          <p:spPr>
            <a:xfrm>
              <a:off x="6910893" y="2229637"/>
              <a:ext cx="8980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Internet</a:t>
              </a:r>
              <a:endParaRPr/>
            </a:p>
          </p:txBody>
        </p:sp>
        <p:sp>
          <p:nvSpPr>
            <p:cNvPr id="688" name="Google Shape;688;p49"/>
            <p:cNvSpPr/>
            <p:nvPr/>
          </p:nvSpPr>
          <p:spPr>
            <a:xfrm>
              <a:off x="152402" y="1273546"/>
              <a:ext cx="6701094" cy="5191619"/>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AWS Cloud</a:t>
              </a:r>
              <a:endParaRPr/>
            </a:p>
          </p:txBody>
        </p:sp>
        <p:pic>
          <p:nvPicPr>
            <p:cNvPr id="689" name="Google Shape;689;p49"/>
            <p:cNvPicPr preferRelativeResize="0"/>
            <p:nvPr/>
          </p:nvPicPr>
          <p:blipFill rotWithShape="1">
            <a:blip r:embed="rId7">
              <a:alphaModFix/>
            </a:blip>
            <a:srcRect b="0" l="0" r="0" t="0"/>
            <a:stretch/>
          </p:blipFill>
          <p:spPr>
            <a:xfrm>
              <a:off x="152401" y="1273546"/>
              <a:ext cx="457200" cy="457200"/>
            </a:xfrm>
            <a:prstGeom prst="rect">
              <a:avLst/>
            </a:prstGeom>
            <a:noFill/>
            <a:ln>
              <a:noFill/>
            </a:ln>
          </p:spPr>
        </p:pic>
        <p:sp>
          <p:nvSpPr>
            <p:cNvPr id="690" name="Google Shape;690;p49"/>
            <p:cNvSpPr/>
            <p:nvPr/>
          </p:nvSpPr>
          <p:spPr>
            <a:xfrm>
              <a:off x="280551" y="1888174"/>
              <a:ext cx="6329066" cy="4460804"/>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Region</a:t>
              </a:r>
              <a:endParaRPr/>
            </a:p>
          </p:txBody>
        </p:sp>
        <p:pic>
          <p:nvPicPr>
            <p:cNvPr id="691" name="Google Shape;691;p49"/>
            <p:cNvPicPr preferRelativeResize="0"/>
            <p:nvPr/>
          </p:nvPicPr>
          <p:blipFill rotWithShape="1">
            <a:blip r:embed="rId8">
              <a:alphaModFix/>
            </a:blip>
            <a:srcRect b="0" l="0" r="0" t="0"/>
            <a:stretch/>
          </p:blipFill>
          <p:spPr>
            <a:xfrm>
              <a:off x="280551" y="1888174"/>
              <a:ext cx="457200" cy="457200"/>
            </a:xfrm>
            <a:prstGeom prst="rect">
              <a:avLst/>
            </a:prstGeom>
            <a:noFill/>
            <a:ln>
              <a:noFill/>
            </a:ln>
          </p:spPr>
        </p:pic>
        <p:sp>
          <p:nvSpPr>
            <p:cNvPr id="692" name="Google Shape;692;p49"/>
            <p:cNvSpPr/>
            <p:nvPr/>
          </p:nvSpPr>
          <p:spPr>
            <a:xfrm>
              <a:off x="581948" y="2624640"/>
              <a:ext cx="5528310" cy="3443417"/>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en-US" sz="1600" u="none" cap="none" strike="noStrike">
                  <a:solidFill>
                    <a:srgbClr val="1D8900"/>
                  </a:solidFill>
                  <a:latin typeface="Arial"/>
                  <a:ea typeface="Arial"/>
                  <a:cs typeface="Arial"/>
                  <a:sym typeface="Arial"/>
                </a:rPr>
                <a:t> VPC: </a:t>
              </a:r>
              <a:r>
                <a:rPr lang="en-US" sz="1600">
                  <a:solidFill>
                    <a:srgbClr val="1D8900"/>
                  </a:solidFill>
                  <a:latin typeface="Arial"/>
                  <a:ea typeface="Arial"/>
                  <a:cs typeface="Arial"/>
                  <a:sym typeface="Arial"/>
                </a:rPr>
                <a:t>10.0.0.0/16</a:t>
              </a:r>
              <a:endParaRPr/>
            </a:p>
          </p:txBody>
        </p:sp>
        <p:pic>
          <p:nvPicPr>
            <p:cNvPr id="693" name="Google Shape;693;p49"/>
            <p:cNvPicPr preferRelativeResize="0"/>
            <p:nvPr/>
          </p:nvPicPr>
          <p:blipFill rotWithShape="1">
            <a:blip r:embed="rId9">
              <a:alphaModFix/>
            </a:blip>
            <a:srcRect b="0" l="0" r="0" t="0"/>
            <a:stretch/>
          </p:blipFill>
          <p:spPr>
            <a:xfrm>
              <a:off x="581948" y="2624640"/>
              <a:ext cx="457200" cy="457200"/>
            </a:xfrm>
            <a:prstGeom prst="rect">
              <a:avLst/>
            </a:prstGeom>
            <a:noFill/>
            <a:ln>
              <a:noFill/>
            </a:ln>
          </p:spPr>
        </p:pic>
        <p:cxnSp>
          <p:nvCxnSpPr>
            <p:cNvPr id="694" name="Google Shape;694;p49"/>
            <p:cNvCxnSpPr>
              <a:stCxn id="686" idx="3"/>
            </p:cNvCxnSpPr>
            <p:nvPr/>
          </p:nvCxnSpPr>
          <p:spPr>
            <a:xfrm flipH="1" rot="10800000">
              <a:off x="3256741" y="4371229"/>
              <a:ext cx="1718700" cy="1053900"/>
            </a:xfrm>
            <a:prstGeom prst="curvedConnector3">
              <a:avLst>
                <a:gd fmla="val 65317" name="adj1"/>
              </a:avLst>
            </a:prstGeom>
            <a:noFill/>
            <a:ln cap="flat" cmpd="sng" w="9525">
              <a:solidFill>
                <a:schemeClr val="accent1"/>
              </a:solidFill>
              <a:prstDash val="solid"/>
              <a:miter lim="800000"/>
              <a:headEnd len="med" w="med" type="triangle"/>
              <a:tailEnd len="med" w="med" type="triangle"/>
            </a:ln>
          </p:spPr>
        </p:cxnSp>
        <p:pic>
          <p:nvPicPr>
            <p:cNvPr id="695" name="Google Shape;695;p49"/>
            <p:cNvPicPr preferRelativeResize="0"/>
            <p:nvPr/>
          </p:nvPicPr>
          <p:blipFill rotWithShape="1">
            <a:blip r:embed="rId10">
              <a:alphaModFix/>
            </a:blip>
            <a:srcRect b="0" l="0" r="0" t="0"/>
            <a:stretch/>
          </p:blipFill>
          <p:spPr>
            <a:xfrm>
              <a:off x="5904025" y="4130056"/>
              <a:ext cx="469900" cy="469900"/>
            </a:xfrm>
            <a:prstGeom prst="rect">
              <a:avLst/>
            </a:prstGeom>
            <a:noFill/>
            <a:ln>
              <a:noFill/>
            </a:ln>
          </p:spPr>
        </p:pic>
        <p:grpSp>
          <p:nvGrpSpPr>
            <p:cNvPr id="696" name="Google Shape;696;p49"/>
            <p:cNvGrpSpPr/>
            <p:nvPr/>
          </p:nvGrpSpPr>
          <p:grpSpPr>
            <a:xfrm>
              <a:off x="7877496" y="4297139"/>
              <a:ext cx="1389674" cy="1034642"/>
              <a:chOff x="7877496" y="4130881"/>
              <a:chExt cx="1389674" cy="1034642"/>
            </a:xfrm>
          </p:grpSpPr>
          <p:pic>
            <p:nvPicPr>
              <p:cNvPr id="697" name="Google Shape;697;p49"/>
              <p:cNvPicPr preferRelativeResize="0"/>
              <p:nvPr/>
            </p:nvPicPr>
            <p:blipFill rotWithShape="1">
              <a:blip r:embed="rId11">
                <a:alphaModFix/>
              </a:blip>
              <a:srcRect b="0" l="0" r="0" t="0"/>
              <a:stretch/>
            </p:blipFill>
            <p:spPr>
              <a:xfrm>
                <a:off x="8337382" y="4130881"/>
                <a:ext cx="469900" cy="469900"/>
              </a:xfrm>
              <a:prstGeom prst="rect">
                <a:avLst/>
              </a:prstGeom>
              <a:noFill/>
              <a:ln>
                <a:noFill/>
              </a:ln>
            </p:spPr>
          </p:pic>
          <p:sp>
            <p:nvSpPr>
              <p:cNvPr id="698" name="Google Shape;698;p49"/>
              <p:cNvSpPr txBox="1"/>
              <p:nvPr/>
            </p:nvSpPr>
            <p:spPr>
              <a:xfrm>
                <a:off x="7877496" y="4580748"/>
                <a:ext cx="138967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Customer gateway</a:t>
                </a:r>
                <a:endParaRPr/>
              </a:p>
            </p:txBody>
          </p:sp>
        </p:grpSp>
        <p:grpSp>
          <p:nvGrpSpPr>
            <p:cNvPr id="699" name="Google Shape;699;p49"/>
            <p:cNvGrpSpPr/>
            <p:nvPr/>
          </p:nvGrpSpPr>
          <p:grpSpPr>
            <a:xfrm>
              <a:off x="8544450" y="5191758"/>
              <a:ext cx="2239716" cy="1549126"/>
              <a:chOff x="8544450" y="5004083"/>
              <a:chExt cx="2239716" cy="1549126"/>
            </a:xfrm>
          </p:grpSpPr>
          <p:sp>
            <p:nvSpPr>
              <p:cNvPr id="700" name="Google Shape;700;p49"/>
              <p:cNvSpPr txBox="1"/>
              <p:nvPr/>
            </p:nvSpPr>
            <p:spPr>
              <a:xfrm>
                <a:off x="8544450" y="5968434"/>
                <a:ext cx="223971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Corporate data center:</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192.168.10.0/24</a:t>
                </a:r>
                <a:endParaRPr/>
              </a:p>
            </p:txBody>
          </p:sp>
          <p:pic>
            <p:nvPicPr>
              <p:cNvPr id="701" name="Google Shape;701;p49"/>
              <p:cNvPicPr preferRelativeResize="0"/>
              <p:nvPr/>
            </p:nvPicPr>
            <p:blipFill rotWithShape="1">
              <a:blip r:embed="rId12">
                <a:alphaModFix/>
              </a:blip>
              <a:srcRect b="0" l="0" r="0" t="0"/>
              <a:stretch/>
            </p:blipFill>
            <p:spPr>
              <a:xfrm>
                <a:off x="9207108" y="5004083"/>
                <a:ext cx="914400" cy="986166"/>
              </a:xfrm>
              <a:prstGeom prst="rect">
                <a:avLst/>
              </a:prstGeom>
              <a:noFill/>
              <a:ln>
                <a:noFill/>
              </a:ln>
            </p:spPr>
          </p:pic>
        </p:grpSp>
        <p:pic>
          <p:nvPicPr>
            <p:cNvPr id="702" name="Google Shape;702;p49"/>
            <p:cNvPicPr preferRelativeResize="0"/>
            <p:nvPr/>
          </p:nvPicPr>
          <p:blipFill rotWithShape="1">
            <a:blip r:embed="rId6">
              <a:alphaModFix/>
            </a:blip>
            <a:srcRect b="0" l="0" r="0" t="0"/>
            <a:stretch/>
          </p:blipFill>
          <p:spPr>
            <a:xfrm>
              <a:off x="2813394" y="3575540"/>
              <a:ext cx="457200" cy="457200"/>
            </a:xfrm>
            <a:prstGeom prst="rect">
              <a:avLst/>
            </a:prstGeom>
            <a:noFill/>
            <a:ln>
              <a:noFill/>
            </a:ln>
          </p:spPr>
        </p:pic>
        <p:sp>
          <p:nvSpPr>
            <p:cNvPr id="703" name="Google Shape;703;p49"/>
            <p:cNvSpPr txBox="1"/>
            <p:nvPr/>
          </p:nvSpPr>
          <p:spPr>
            <a:xfrm>
              <a:off x="5668334" y="4571072"/>
              <a:ext cx="94128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Virtual</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gateway</a:t>
              </a:r>
              <a:endParaRPr/>
            </a:p>
          </p:txBody>
        </p:sp>
        <p:cxnSp>
          <p:nvCxnSpPr>
            <p:cNvPr id="704" name="Google Shape;704;p49"/>
            <p:cNvCxnSpPr>
              <a:stCxn id="697" idx="3"/>
              <a:endCxn id="701" idx="1"/>
            </p:cNvCxnSpPr>
            <p:nvPr/>
          </p:nvCxnSpPr>
          <p:spPr>
            <a:xfrm>
              <a:off x="8807282" y="4532089"/>
              <a:ext cx="399900" cy="1152900"/>
            </a:xfrm>
            <a:prstGeom prst="curvedConnector3">
              <a:avLst>
                <a:gd fmla="val 84652" name="adj1"/>
              </a:avLst>
            </a:prstGeom>
            <a:noFill/>
            <a:ln cap="flat" cmpd="sng" w="9525">
              <a:solidFill>
                <a:schemeClr val="accent1"/>
              </a:solidFill>
              <a:prstDash val="solid"/>
              <a:miter lim="800000"/>
              <a:headEnd len="med" w="med" type="triangle"/>
              <a:tailEnd len="med" w="med" type="triangle"/>
            </a:ln>
          </p:spPr>
        </p:cxnSp>
        <p:pic>
          <p:nvPicPr>
            <p:cNvPr id="705" name="Google Shape;705;p49"/>
            <p:cNvPicPr preferRelativeResize="0"/>
            <p:nvPr/>
          </p:nvPicPr>
          <p:blipFill rotWithShape="1">
            <a:blip r:embed="rId13">
              <a:alphaModFix/>
            </a:blip>
            <a:srcRect b="0" l="0" r="0" t="0"/>
            <a:stretch/>
          </p:blipFill>
          <p:spPr>
            <a:xfrm>
              <a:off x="7263093" y="3029951"/>
              <a:ext cx="711200" cy="711200"/>
            </a:xfrm>
            <a:prstGeom prst="rect">
              <a:avLst/>
            </a:prstGeom>
            <a:noFill/>
            <a:ln>
              <a:noFill/>
            </a:ln>
          </p:spPr>
        </p:pic>
        <p:sp>
          <p:nvSpPr>
            <p:cNvPr id="706" name="Google Shape;706;p49"/>
            <p:cNvSpPr txBox="1"/>
            <p:nvPr/>
          </p:nvSpPr>
          <p:spPr>
            <a:xfrm>
              <a:off x="6979422" y="3783749"/>
              <a:ext cx="129432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AWS Direct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Connect</a:t>
              </a:r>
              <a:endParaRPr/>
            </a:p>
          </p:txBody>
        </p:sp>
        <p:cxnSp>
          <p:nvCxnSpPr>
            <p:cNvPr id="707" name="Google Shape;707;p49"/>
            <p:cNvCxnSpPr>
              <a:stCxn id="697" idx="0"/>
              <a:endCxn id="705" idx="3"/>
            </p:cNvCxnSpPr>
            <p:nvPr/>
          </p:nvCxnSpPr>
          <p:spPr>
            <a:xfrm flipH="1" rot="5400000">
              <a:off x="7817532" y="3542339"/>
              <a:ext cx="911700" cy="597900"/>
            </a:xfrm>
            <a:prstGeom prst="curvedConnector2">
              <a:avLst/>
            </a:prstGeom>
            <a:noFill/>
            <a:ln cap="flat" cmpd="sng" w="9525">
              <a:solidFill>
                <a:schemeClr val="accent1"/>
              </a:solidFill>
              <a:prstDash val="solid"/>
              <a:miter lim="800000"/>
              <a:headEnd len="med" w="med" type="triangle"/>
              <a:tailEnd len="med" w="med" type="triangle"/>
            </a:ln>
          </p:spPr>
        </p:cxnSp>
        <p:cxnSp>
          <p:nvCxnSpPr>
            <p:cNvPr id="708" name="Google Shape;708;p49"/>
            <p:cNvCxnSpPr>
              <a:stCxn id="705" idx="1"/>
              <a:endCxn id="695" idx="3"/>
            </p:cNvCxnSpPr>
            <p:nvPr/>
          </p:nvCxnSpPr>
          <p:spPr>
            <a:xfrm flipH="1">
              <a:off x="6373893" y="3385551"/>
              <a:ext cx="889200" cy="979500"/>
            </a:xfrm>
            <a:prstGeom prst="curvedConnector3">
              <a:avLst>
                <a:gd fmla="val 50000" name="adj1"/>
              </a:avLst>
            </a:prstGeom>
            <a:noFill/>
            <a:ln cap="flat" cmpd="sng" w="9525">
              <a:solidFill>
                <a:schemeClr val="accent1"/>
              </a:solidFill>
              <a:prstDash val="solid"/>
              <a:miter lim="800000"/>
              <a:headEnd len="med" w="med" type="triangle"/>
              <a:tailEnd len="med" w="med" type="triangle"/>
            </a:ln>
          </p:spPr>
        </p:cxnSp>
        <p:sp>
          <p:nvSpPr>
            <p:cNvPr id="709" name="Google Shape;709;p49"/>
            <p:cNvSpPr txBox="1"/>
            <p:nvPr/>
          </p:nvSpPr>
          <p:spPr>
            <a:xfrm>
              <a:off x="6159462" y="3506607"/>
              <a:ext cx="82586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802.1q</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VLAN</a:t>
              </a:r>
              <a:endParaRPr/>
            </a:p>
          </p:txBody>
        </p:sp>
        <p:sp>
          <p:nvSpPr>
            <p:cNvPr id="710" name="Google Shape;710;p49"/>
            <p:cNvSpPr txBox="1"/>
            <p:nvPr/>
          </p:nvSpPr>
          <p:spPr>
            <a:xfrm>
              <a:off x="4849159" y="4558468"/>
              <a:ext cx="73129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Route</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table</a:t>
              </a:r>
              <a:endParaRPr/>
            </a:p>
          </p:txBody>
        </p:sp>
        <p:pic>
          <p:nvPicPr>
            <p:cNvPr id="711" name="Google Shape;711;p49"/>
            <p:cNvPicPr preferRelativeResize="0"/>
            <p:nvPr/>
          </p:nvPicPr>
          <p:blipFill rotWithShape="1">
            <a:blip r:embed="rId14">
              <a:alphaModFix/>
            </a:blip>
            <a:srcRect b="0" l="0" r="0" t="0"/>
            <a:stretch/>
          </p:blipFill>
          <p:spPr>
            <a:xfrm>
              <a:off x="4979854" y="4147856"/>
              <a:ext cx="469900" cy="469900"/>
            </a:xfrm>
            <a:prstGeom prst="rect">
              <a:avLst/>
            </a:prstGeom>
            <a:noFill/>
            <a:ln>
              <a:noFill/>
            </a:ln>
          </p:spPr>
        </p:pic>
      </p:grpSp>
      <p:sp>
        <p:nvSpPr>
          <p:cNvPr id="712" name="Google Shape;712;p4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2019, Amazon Web Services, Inc. or its Affiliates. All rights reserved.</a:t>
            </a:r>
            <a:endParaRPr/>
          </a:p>
        </p:txBody>
      </p:sp>
      <p:sp>
        <p:nvSpPr>
          <p:cNvPr id="713" name="Google Shape;713;p4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5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VPC endpoints</a:t>
            </a:r>
            <a:endParaRPr/>
          </a:p>
        </p:txBody>
      </p:sp>
      <p:sp>
        <p:nvSpPr>
          <p:cNvPr id="719" name="Google Shape;719;p50"/>
          <p:cNvSpPr/>
          <p:nvPr/>
        </p:nvSpPr>
        <p:spPr>
          <a:xfrm>
            <a:off x="1063615" y="2181488"/>
            <a:ext cx="3591473" cy="3975703"/>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a:t>
            </a:r>
            <a:endParaRPr/>
          </a:p>
        </p:txBody>
      </p:sp>
      <p:grpSp>
        <p:nvGrpSpPr>
          <p:cNvPr id="720" name="Google Shape;720;p50"/>
          <p:cNvGrpSpPr/>
          <p:nvPr/>
        </p:nvGrpSpPr>
        <p:grpSpPr>
          <a:xfrm>
            <a:off x="1315653" y="2917013"/>
            <a:ext cx="3200400" cy="1373959"/>
            <a:chOff x="1952969" y="2883528"/>
            <a:chExt cx="3200400" cy="1373959"/>
          </a:xfrm>
        </p:grpSpPr>
        <p:sp>
          <p:nvSpPr>
            <p:cNvPr id="721" name="Google Shape;721;p50"/>
            <p:cNvSpPr/>
            <p:nvPr/>
          </p:nvSpPr>
          <p:spPr>
            <a:xfrm>
              <a:off x="1952969" y="2885887"/>
              <a:ext cx="3200400" cy="13716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subnet:10.0.1.0/24</a:t>
              </a:r>
              <a:endParaRPr/>
            </a:p>
          </p:txBody>
        </p:sp>
        <p:pic>
          <p:nvPicPr>
            <p:cNvPr id="722" name="Google Shape;722;p50"/>
            <p:cNvPicPr preferRelativeResize="0"/>
            <p:nvPr/>
          </p:nvPicPr>
          <p:blipFill rotWithShape="1">
            <a:blip r:embed="rId3">
              <a:alphaModFix/>
            </a:blip>
            <a:srcRect b="0" l="0" r="0" t="0"/>
            <a:stretch/>
          </p:blipFill>
          <p:spPr>
            <a:xfrm>
              <a:off x="1952970" y="2883528"/>
              <a:ext cx="457200" cy="457200"/>
            </a:xfrm>
            <a:prstGeom prst="rect">
              <a:avLst/>
            </a:prstGeom>
            <a:noFill/>
            <a:ln>
              <a:noFill/>
            </a:ln>
          </p:spPr>
        </p:pic>
      </p:grpSp>
      <p:pic>
        <p:nvPicPr>
          <p:cNvPr id="723" name="Google Shape;723;p50"/>
          <p:cNvPicPr preferRelativeResize="0"/>
          <p:nvPr/>
        </p:nvPicPr>
        <p:blipFill rotWithShape="1">
          <a:blip r:embed="rId4">
            <a:alphaModFix/>
          </a:blip>
          <a:srcRect b="0" l="0" r="0" t="0"/>
          <a:stretch/>
        </p:blipFill>
        <p:spPr>
          <a:xfrm>
            <a:off x="2099408" y="3232640"/>
            <a:ext cx="457200" cy="457200"/>
          </a:xfrm>
          <a:prstGeom prst="rect">
            <a:avLst/>
          </a:prstGeom>
          <a:noFill/>
          <a:ln>
            <a:noFill/>
          </a:ln>
        </p:spPr>
      </p:pic>
      <p:grpSp>
        <p:nvGrpSpPr>
          <p:cNvPr id="724" name="Google Shape;724;p50"/>
          <p:cNvGrpSpPr/>
          <p:nvPr/>
        </p:nvGrpSpPr>
        <p:grpSpPr>
          <a:xfrm>
            <a:off x="1315652" y="4444871"/>
            <a:ext cx="3202243" cy="1373958"/>
            <a:chOff x="1952968" y="4411386"/>
            <a:chExt cx="3202243" cy="1373958"/>
          </a:xfrm>
        </p:grpSpPr>
        <p:sp>
          <p:nvSpPr>
            <p:cNvPr id="725" name="Google Shape;725;p50"/>
            <p:cNvSpPr/>
            <p:nvPr/>
          </p:nvSpPr>
          <p:spPr>
            <a:xfrm>
              <a:off x="1952968" y="4413744"/>
              <a:ext cx="3202243" cy="137160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10.0.2.0/24</a:t>
              </a:r>
              <a:endParaRPr/>
            </a:p>
          </p:txBody>
        </p:sp>
        <p:pic>
          <p:nvPicPr>
            <p:cNvPr id="726" name="Google Shape;726;p50"/>
            <p:cNvPicPr preferRelativeResize="0"/>
            <p:nvPr/>
          </p:nvPicPr>
          <p:blipFill rotWithShape="1">
            <a:blip r:embed="rId5">
              <a:alphaModFix/>
            </a:blip>
            <a:srcRect b="0" l="0" r="0" t="0"/>
            <a:stretch/>
          </p:blipFill>
          <p:spPr>
            <a:xfrm>
              <a:off x="1952969" y="4411386"/>
              <a:ext cx="457200" cy="457200"/>
            </a:xfrm>
            <a:prstGeom prst="rect">
              <a:avLst/>
            </a:prstGeom>
            <a:noFill/>
            <a:ln>
              <a:noFill/>
            </a:ln>
          </p:spPr>
        </p:pic>
      </p:grpSp>
      <p:cxnSp>
        <p:nvCxnSpPr>
          <p:cNvPr id="727" name="Google Shape;727;p50"/>
          <p:cNvCxnSpPr>
            <a:stCxn id="728" idx="3"/>
            <a:endCxn id="729" idx="1"/>
          </p:cNvCxnSpPr>
          <p:nvPr/>
        </p:nvCxnSpPr>
        <p:spPr>
          <a:xfrm flipH="1" rot="10800000">
            <a:off x="3858386" y="3569969"/>
            <a:ext cx="1208400" cy="1488600"/>
          </a:xfrm>
          <a:prstGeom prst="curvedConnector3">
            <a:avLst>
              <a:gd fmla="val 49996" name="adj1"/>
            </a:avLst>
          </a:prstGeom>
          <a:noFill/>
          <a:ln cap="flat" cmpd="sng" w="9525">
            <a:solidFill>
              <a:schemeClr val="accent1"/>
            </a:solidFill>
            <a:prstDash val="solid"/>
            <a:miter lim="800000"/>
            <a:headEnd len="med" w="med" type="triangle"/>
            <a:tailEnd len="med" w="med" type="triangle"/>
          </a:ln>
        </p:spPr>
      </p:cxnSp>
      <p:cxnSp>
        <p:nvCxnSpPr>
          <p:cNvPr id="730" name="Google Shape;730;p50"/>
          <p:cNvCxnSpPr/>
          <p:nvPr/>
        </p:nvCxnSpPr>
        <p:spPr>
          <a:xfrm>
            <a:off x="5586781" y="3518181"/>
            <a:ext cx="713597" cy="143"/>
          </a:xfrm>
          <a:prstGeom prst="straightConnector1">
            <a:avLst/>
          </a:prstGeom>
          <a:noFill/>
          <a:ln cap="flat" cmpd="sng" w="9525">
            <a:solidFill>
              <a:schemeClr val="accent1"/>
            </a:solidFill>
            <a:prstDash val="solid"/>
            <a:miter lim="800000"/>
            <a:headEnd len="med" w="med" type="triangle"/>
            <a:tailEnd len="med" w="med" type="triangle"/>
          </a:ln>
        </p:spPr>
      </p:cxnSp>
      <p:pic>
        <p:nvPicPr>
          <p:cNvPr id="731" name="Google Shape;731;p50"/>
          <p:cNvPicPr preferRelativeResize="0"/>
          <p:nvPr/>
        </p:nvPicPr>
        <p:blipFill rotWithShape="1">
          <a:blip r:embed="rId4">
            <a:alphaModFix/>
          </a:blip>
          <a:srcRect b="0" l="0" r="0" t="0"/>
          <a:stretch/>
        </p:blipFill>
        <p:spPr>
          <a:xfrm>
            <a:off x="2099408" y="4829969"/>
            <a:ext cx="457200" cy="457200"/>
          </a:xfrm>
          <a:prstGeom prst="rect">
            <a:avLst/>
          </a:prstGeom>
          <a:noFill/>
          <a:ln>
            <a:noFill/>
          </a:ln>
        </p:spPr>
      </p:pic>
      <p:sp>
        <p:nvSpPr>
          <p:cNvPr id="732" name="Google Shape;732;p50"/>
          <p:cNvSpPr txBox="1"/>
          <p:nvPr/>
        </p:nvSpPr>
        <p:spPr>
          <a:xfrm>
            <a:off x="5935051" y="3824853"/>
            <a:ext cx="164653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Simple Storage Service (Amazon S3)</a:t>
            </a:r>
            <a:endParaRPr/>
          </a:p>
        </p:txBody>
      </p:sp>
      <p:sp>
        <p:nvSpPr>
          <p:cNvPr id="733" name="Google Shape;733;p50"/>
          <p:cNvSpPr/>
          <p:nvPr/>
        </p:nvSpPr>
        <p:spPr>
          <a:xfrm>
            <a:off x="152401" y="1210046"/>
            <a:ext cx="7418804" cy="5191619"/>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AWS Cloud</a:t>
            </a:r>
            <a:endParaRPr/>
          </a:p>
        </p:txBody>
      </p:sp>
      <p:pic>
        <p:nvPicPr>
          <p:cNvPr id="734" name="Google Shape;734;p50"/>
          <p:cNvPicPr preferRelativeResize="0"/>
          <p:nvPr/>
        </p:nvPicPr>
        <p:blipFill rotWithShape="1">
          <a:blip r:embed="rId6">
            <a:alphaModFix/>
          </a:blip>
          <a:srcRect b="0" l="0" r="0" t="0"/>
          <a:stretch/>
        </p:blipFill>
        <p:spPr>
          <a:xfrm>
            <a:off x="152401" y="1210046"/>
            <a:ext cx="457200" cy="457200"/>
          </a:xfrm>
          <a:prstGeom prst="rect">
            <a:avLst/>
          </a:prstGeom>
          <a:noFill/>
          <a:ln>
            <a:noFill/>
          </a:ln>
        </p:spPr>
      </p:pic>
      <p:sp>
        <p:nvSpPr>
          <p:cNvPr id="735" name="Google Shape;735;p50"/>
          <p:cNvSpPr/>
          <p:nvPr/>
        </p:nvSpPr>
        <p:spPr>
          <a:xfrm>
            <a:off x="280550" y="1824674"/>
            <a:ext cx="5256031" cy="4460804"/>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Region</a:t>
            </a:r>
            <a:endParaRPr/>
          </a:p>
        </p:txBody>
      </p:sp>
      <p:pic>
        <p:nvPicPr>
          <p:cNvPr id="736" name="Google Shape;736;p50"/>
          <p:cNvPicPr preferRelativeResize="0"/>
          <p:nvPr/>
        </p:nvPicPr>
        <p:blipFill rotWithShape="1">
          <a:blip r:embed="rId7">
            <a:alphaModFix/>
          </a:blip>
          <a:srcRect b="0" l="0" r="0" t="0"/>
          <a:stretch/>
        </p:blipFill>
        <p:spPr>
          <a:xfrm>
            <a:off x="280551" y="1824674"/>
            <a:ext cx="457200" cy="457200"/>
          </a:xfrm>
          <a:prstGeom prst="rect">
            <a:avLst/>
          </a:prstGeom>
          <a:noFill/>
          <a:ln>
            <a:noFill/>
          </a:ln>
        </p:spPr>
      </p:pic>
      <p:sp>
        <p:nvSpPr>
          <p:cNvPr id="737" name="Google Shape;737;p50"/>
          <p:cNvSpPr/>
          <p:nvPr/>
        </p:nvSpPr>
        <p:spPr>
          <a:xfrm>
            <a:off x="581948" y="2561140"/>
            <a:ext cx="4712092" cy="3443417"/>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en-US" sz="1600" u="none" cap="none" strike="noStrike">
                <a:solidFill>
                  <a:srgbClr val="1D8900"/>
                </a:solidFill>
                <a:latin typeface="Arial"/>
                <a:ea typeface="Arial"/>
                <a:cs typeface="Arial"/>
                <a:sym typeface="Arial"/>
              </a:rPr>
              <a:t> VPC: </a:t>
            </a:r>
            <a:r>
              <a:rPr lang="en-US" sz="1600">
                <a:solidFill>
                  <a:srgbClr val="1D8900"/>
                </a:solidFill>
                <a:latin typeface="Arial"/>
                <a:ea typeface="Arial"/>
                <a:cs typeface="Arial"/>
                <a:sym typeface="Arial"/>
              </a:rPr>
              <a:t>10.0.0.0/16</a:t>
            </a:r>
            <a:endParaRPr/>
          </a:p>
        </p:txBody>
      </p:sp>
      <p:pic>
        <p:nvPicPr>
          <p:cNvPr id="738" name="Google Shape;738;p50"/>
          <p:cNvPicPr preferRelativeResize="0"/>
          <p:nvPr/>
        </p:nvPicPr>
        <p:blipFill rotWithShape="1">
          <a:blip r:embed="rId8">
            <a:alphaModFix/>
          </a:blip>
          <a:srcRect b="0" l="0" r="0" t="0"/>
          <a:stretch/>
        </p:blipFill>
        <p:spPr>
          <a:xfrm>
            <a:off x="581948" y="2561140"/>
            <a:ext cx="457200" cy="457200"/>
          </a:xfrm>
          <a:prstGeom prst="rect">
            <a:avLst/>
          </a:prstGeom>
          <a:noFill/>
          <a:ln>
            <a:noFill/>
          </a:ln>
        </p:spPr>
      </p:pic>
      <p:sp>
        <p:nvSpPr>
          <p:cNvPr id="739" name="Google Shape;739;p50"/>
          <p:cNvSpPr txBox="1"/>
          <p:nvPr/>
        </p:nvSpPr>
        <p:spPr>
          <a:xfrm>
            <a:off x="4753244" y="3952555"/>
            <a:ext cx="1096775"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VPC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endpoint</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a:t>
            </a:r>
            <a:r>
              <a:rPr lang="en-US" sz="1600">
                <a:solidFill>
                  <a:schemeClr val="accent6"/>
                </a:solidFill>
                <a:latin typeface="Arial"/>
                <a:ea typeface="Arial"/>
                <a:cs typeface="Arial"/>
                <a:sym typeface="Arial"/>
              </a:rPr>
              <a:t>vpcep-id</a:t>
            </a:r>
            <a:r>
              <a:rPr lang="en-US" sz="1600">
                <a:solidFill>
                  <a:schemeClr val="dk1"/>
                </a:solidFill>
                <a:latin typeface="Arial"/>
                <a:ea typeface="Arial"/>
                <a:cs typeface="Arial"/>
                <a:sym typeface="Arial"/>
              </a:rPr>
              <a:t>)</a:t>
            </a:r>
            <a:endParaRPr/>
          </a:p>
        </p:txBody>
      </p:sp>
      <p:pic>
        <p:nvPicPr>
          <p:cNvPr id="729" name="Google Shape;729;p50"/>
          <p:cNvPicPr preferRelativeResize="0"/>
          <p:nvPr/>
        </p:nvPicPr>
        <p:blipFill rotWithShape="1">
          <a:blip r:embed="rId9">
            <a:alphaModFix/>
          </a:blip>
          <a:srcRect b="0" l="0" r="0" t="0"/>
          <a:stretch/>
        </p:blipFill>
        <p:spPr>
          <a:xfrm>
            <a:off x="5066682" y="3334914"/>
            <a:ext cx="469900" cy="469900"/>
          </a:xfrm>
          <a:prstGeom prst="rect">
            <a:avLst/>
          </a:prstGeom>
          <a:noFill/>
          <a:ln>
            <a:noFill/>
          </a:ln>
        </p:spPr>
      </p:pic>
      <p:pic>
        <p:nvPicPr>
          <p:cNvPr id="740" name="Google Shape;740;p50"/>
          <p:cNvPicPr preferRelativeResize="0"/>
          <p:nvPr/>
        </p:nvPicPr>
        <p:blipFill rotWithShape="1">
          <a:blip r:embed="rId10">
            <a:alphaModFix/>
          </a:blip>
          <a:srcRect b="0" l="0" r="0" t="0"/>
          <a:stretch/>
        </p:blipFill>
        <p:spPr>
          <a:xfrm>
            <a:off x="6562788" y="3334914"/>
            <a:ext cx="364084" cy="457200"/>
          </a:xfrm>
          <a:prstGeom prst="rect">
            <a:avLst/>
          </a:prstGeom>
          <a:noFill/>
          <a:ln>
            <a:noFill/>
          </a:ln>
        </p:spPr>
      </p:pic>
      <p:sp>
        <p:nvSpPr>
          <p:cNvPr id="741" name="Google Shape;741;p50"/>
          <p:cNvSpPr txBox="1"/>
          <p:nvPr/>
        </p:nvSpPr>
        <p:spPr>
          <a:xfrm>
            <a:off x="7664821" y="1271840"/>
            <a:ext cx="2553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Public Subnet Route Table</a:t>
            </a:r>
            <a:endParaRPr/>
          </a:p>
        </p:txBody>
      </p:sp>
      <p:graphicFrame>
        <p:nvGraphicFramePr>
          <p:cNvPr id="742" name="Google Shape;742;p50"/>
          <p:cNvGraphicFramePr/>
          <p:nvPr/>
        </p:nvGraphicFramePr>
        <p:xfrm>
          <a:off x="7743906" y="1623616"/>
          <a:ext cx="3000000" cy="3000000"/>
        </p:xfrm>
        <a:graphic>
          <a:graphicData uri="http://schemas.openxmlformats.org/drawingml/2006/table">
            <a:tbl>
              <a:tblPr bandRow="1" firstRow="1">
                <a:noFill/>
                <a:tableStyleId>{0E17C3FD-ADD7-4907-BFE8-A96E9E60DA65}</a:tableStyleId>
              </a:tblPr>
              <a:tblGrid>
                <a:gridCol w="1465575"/>
                <a:gridCol w="1002025"/>
              </a:tblGrid>
              <a:tr h="370850">
                <a:tc>
                  <a:txBody>
                    <a:bodyPr/>
                    <a:lstStyle/>
                    <a:p>
                      <a:pPr indent="0" lvl="0" marL="0" marR="0" rtl="0" algn="l">
                        <a:spcBef>
                          <a:spcPts val="0"/>
                        </a:spcBef>
                        <a:spcAft>
                          <a:spcPts val="0"/>
                        </a:spcAft>
                        <a:buNone/>
                      </a:pPr>
                      <a:r>
                        <a:rPr b="1" lang="en-US" sz="1600"/>
                        <a:t>Destination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t>10.0.0.0/16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local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solidFill>
                            <a:schemeClr val="accent6"/>
                          </a:solidFill>
                        </a:rPr>
                        <a:t>Amazon S3 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chemeClr val="accent6"/>
                          </a:solidFill>
                        </a:rPr>
                        <a:t>vpcep-id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743" name="Google Shape;743;p50"/>
          <p:cNvSpPr txBox="1"/>
          <p:nvPr/>
        </p:nvSpPr>
        <p:spPr>
          <a:xfrm>
            <a:off x="7743906" y="3240435"/>
            <a:ext cx="4395133"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Two types of endpoints:</a:t>
            </a:r>
            <a:endParaRPr/>
          </a:p>
          <a:p>
            <a:pPr indent="-457200" lvl="0" marL="457200" marR="0" rtl="0" algn="l">
              <a:spcBef>
                <a:spcPts val="0"/>
              </a:spcBef>
              <a:spcAft>
                <a:spcPts val="0"/>
              </a:spcAft>
              <a:buClr>
                <a:schemeClr val="dk1"/>
              </a:buClr>
              <a:buSzPts val="2800"/>
              <a:buFont typeface="Arial"/>
              <a:buChar char="•"/>
            </a:pPr>
            <a:r>
              <a:rPr b="1" lang="en-US" sz="2800">
                <a:solidFill>
                  <a:schemeClr val="accent5"/>
                </a:solidFill>
                <a:latin typeface="Arial"/>
                <a:ea typeface="Arial"/>
                <a:cs typeface="Arial"/>
                <a:sym typeface="Arial"/>
              </a:rPr>
              <a:t>Interface</a:t>
            </a:r>
            <a:r>
              <a:rPr lang="en-US" sz="2800">
                <a:solidFill>
                  <a:schemeClr val="dk1"/>
                </a:solidFill>
                <a:latin typeface="Arial"/>
                <a:ea typeface="Arial"/>
                <a:cs typeface="Arial"/>
                <a:sym typeface="Arial"/>
              </a:rPr>
              <a:t> endpoints (powered by AWS PrivateLink)</a:t>
            </a:r>
            <a:endParaRPr/>
          </a:p>
          <a:p>
            <a:pPr indent="-457200" lvl="0" marL="457200" marR="0" rtl="0" algn="l">
              <a:spcBef>
                <a:spcPts val="0"/>
              </a:spcBef>
              <a:spcAft>
                <a:spcPts val="0"/>
              </a:spcAft>
              <a:buClr>
                <a:schemeClr val="dk1"/>
              </a:buClr>
              <a:buSzPts val="2800"/>
              <a:buFont typeface="Arial"/>
              <a:buChar char="•"/>
            </a:pPr>
            <a:r>
              <a:rPr b="1" lang="en-US" sz="2800">
                <a:solidFill>
                  <a:schemeClr val="accent5"/>
                </a:solidFill>
                <a:latin typeface="Arial"/>
                <a:ea typeface="Arial"/>
                <a:cs typeface="Arial"/>
                <a:sym typeface="Arial"/>
              </a:rPr>
              <a:t>Gateway</a:t>
            </a:r>
            <a:r>
              <a:rPr lang="en-US" sz="2800">
                <a:solidFill>
                  <a:schemeClr val="dk1"/>
                </a:solidFill>
                <a:latin typeface="Arial"/>
                <a:ea typeface="Arial"/>
                <a:cs typeface="Arial"/>
                <a:sym typeface="Arial"/>
              </a:rPr>
              <a:t> endpoints (Amazon S3 and Amazon DynamoDB)</a:t>
            </a:r>
            <a:endParaRPr/>
          </a:p>
        </p:txBody>
      </p:sp>
      <p:sp>
        <p:nvSpPr>
          <p:cNvPr id="744" name="Google Shape;744;p5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2019, Amazon Web Services, Inc. or its Affiliates. All rights reserved.</a:t>
            </a:r>
            <a:endParaRPr/>
          </a:p>
        </p:txBody>
      </p:sp>
      <p:sp>
        <p:nvSpPr>
          <p:cNvPr id="745" name="Google Shape;745;p5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pic>
        <p:nvPicPr>
          <p:cNvPr id="728" name="Google Shape;728;p50"/>
          <p:cNvPicPr preferRelativeResize="0"/>
          <p:nvPr/>
        </p:nvPicPr>
        <p:blipFill rotWithShape="1">
          <a:blip r:embed="rId11">
            <a:alphaModFix/>
          </a:blip>
          <a:srcRect b="0" l="0" r="0" t="0"/>
          <a:stretch/>
        </p:blipFill>
        <p:spPr>
          <a:xfrm>
            <a:off x="3388486" y="4823619"/>
            <a:ext cx="469900" cy="469900"/>
          </a:xfrm>
          <a:prstGeom prst="rect">
            <a:avLst/>
          </a:prstGeom>
          <a:noFill/>
          <a:ln>
            <a:noFill/>
          </a:ln>
        </p:spPr>
      </p:pic>
      <p:cxnSp>
        <p:nvCxnSpPr>
          <p:cNvPr id="746" name="Google Shape;746;p50"/>
          <p:cNvCxnSpPr>
            <a:stCxn id="723" idx="3"/>
            <a:endCxn id="728" idx="0"/>
          </p:cNvCxnSpPr>
          <p:nvPr/>
        </p:nvCxnSpPr>
        <p:spPr>
          <a:xfrm>
            <a:off x="2556608" y="3461240"/>
            <a:ext cx="1066800" cy="1362300"/>
          </a:xfrm>
          <a:prstGeom prst="bentConnector2">
            <a:avLst/>
          </a:prstGeom>
          <a:noFill/>
          <a:ln cap="flat" cmpd="sng" w="9525">
            <a:solidFill>
              <a:schemeClr val="accent1"/>
            </a:solidFill>
            <a:prstDash val="solid"/>
            <a:miter lim="800000"/>
            <a:headEnd len="sm" w="sm" type="none"/>
            <a:tailEnd len="med" w="med" type="triangle"/>
          </a:ln>
        </p:spPr>
      </p:cxnSp>
      <p:cxnSp>
        <p:nvCxnSpPr>
          <p:cNvPr id="747" name="Google Shape;747;p50"/>
          <p:cNvCxnSpPr>
            <a:stCxn id="731" idx="3"/>
            <a:endCxn id="728" idx="1"/>
          </p:cNvCxnSpPr>
          <p:nvPr/>
        </p:nvCxnSpPr>
        <p:spPr>
          <a:xfrm>
            <a:off x="2556608" y="5058569"/>
            <a:ext cx="831900" cy="0"/>
          </a:xfrm>
          <a:prstGeom prst="straightConnector1">
            <a:avLst/>
          </a:prstGeom>
          <a:noFill/>
          <a:ln cap="flat" cmpd="sng" w="9525">
            <a:solidFill>
              <a:schemeClr val="accent1"/>
            </a:solidFill>
            <a:prstDash val="solid"/>
            <a:miter lim="800000"/>
            <a:headEnd len="sm" w="sm" type="none"/>
            <a:tailEnd len="med" w="med" type="triangle"/>
          </a:ln>
        </p:spPr>
      </p:cxnSp>
      <p:sp>
        <p:nvSpPr>
          <p:cNvPr id="748" name="Google Shape;748;p50"/>
          <p:cNvSpPr txBox="1"/>
          <p:nvPr/>
        </p:nvSpPr>
        <p:spPr>
          <a:xfrm>
            <a:off x="2727197" y="5207666"/>
            <a:ext cx="179247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Elastic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Network Interface</a:t>
            </a:r>
            <a:endParaRPr/>
          </a:p>
        </p:txBody>
      </p:sp>
      <p:sp>
        <p:nvSpPr>
          <p:cNvPr id="749" name="Google Shape;749;p50"/>
          <p:cNvSpPr txBox="1"/>
          <p:nvPr/>
        </p:nvSpPr>
        <p:spPr>
          <a:xfrm>
            <a:off x="4154557" y="124529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2"/>
                </a:solidFill>
                <a:latin typeface="Arial"/>
                <a:ea typeface="Arial"/>
                <a:cs typeface="Arial"/>
                <a:sym typeface="Arial"/>
              </a:rPr>
              <a:t>Default DNS hostname or</a:t>
            </a:r>
            <a:br>
              <a:rPr lang="en-US" sz="1600">
                <a:solidFill>
                  <a:schemeClr val="dk2"/>
                </a:solidFill>
                <a:latin typeface="Arial"/>
                <a:ea typeface="Arial"/>
                <a:cs typeface="Arial"/>
                <a:sym typeface="Arial"/>
              </a:rPr>
            </a:br>
            <a:r>
              <a:rPr lang="en-US" sz="1600">
                <a:solidFill>
                  <a:schemeClr val="dk2"/>
                </a:solidFill>
                <a:latin typeface="Arial"/>
                <a:ea typeface="Arial"/>
                <a:cs typeface="Arial"/>
                <a:sym typeface="Arial"/>
              </a:rPr>
              <a:t>endpoint-specific DNS hostname</a:t>
            </a:r>
            <a:endParaRPr/>
          </a:p>
        </p:txBody>
      </p:sp>
      <p:cxnSp>
        <p:nvCxnSpPr>
          <p:cNvPr id="750" name="Google Shape;750;p50"/>
          <p:cNvCxnSpPr>
            <a:stCxn id="749" idx="1"/>
          </p:cNvCxnSpPr>
          <p:nvPr/>
        </p:nvCxnSpPr>
        <p:spPr>
          <a:xfrm flipH="1">
            <a:off x="2866657" y="1537683"/>
            <a:ext cx="1287900" cy="1863600"/>
          </a:xfrm>
          <a:prstGeom prst="straightConnector1">
            <a:avLst/>
          </a:prstGeom>
          <a:noFill/>
          <a:ln cap="flat" cmpd="sng" w="9525">
            <a:solidFill>
              <a:schemeClr val="dk2"/>
            </a:solidFill>
            <a:prstDash val="solid"/>
            <a:miter lim="800000"/>
            <a:headEnd len="sm" w="sm" type="none"/>
            <a:tailEnd len="sm" w="sm" type="none"/>
          </a:ln>
        </p:spPr>
      </p:cxnSp>
      <p:cxnSp>
        <p:nvCxnSpPr>
          <p:cNvPr id="751" name="Google Shape;751;p50"/>
          <p:cNvCxnSpPr>
            <a:stCxn id="749" idx="1"/>
          </p:cNvCxnSpPr>
          <p:nvPr/>
        </p:nvCxnSpPr>
        <p:spPr>
          <a:xfrm flipH="1">
            <a:off x="2727157" y="1537682"/>
            <a:ext cx="1427400" cy="348450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7" name="Google Shape;757;p5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58" name="Google Shape;758;p51"/>
          <p:cNvSpPr txBox="1"/>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0" i="0" lang="en-US" sz="4000">
                <a:solidFill>
                  <a:schemeClr val="lt1"/>
                </a:solidFill>
                <a:latin typeface="Arial"/>
                <a:ea typeface="Arial"/>
                <a:cs typeface="Arial"/>
                <a:sym typeface="Arial"/>
              </a:rPr>
              <a:t>AWS Transit Gateway</a:t>
            </a:r>
            <a:endParaRPr/>
          </a:p>
        </p:txBody>
      </p:sp>
      <p:sp>
        <p:nvSpPr>
          <p:cNvPr id="759" name="Google Shape;759;p51"/>
          <p:cNvSpPr txBox="1"/>
          <p:nvPr/>
        </p:nvSpPr>
        <p:spPr>
          <a:xfrm>
            <a:off x="2250894" y="1366332"/>
            <a:ext cx="20265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From this…</a:t>
            </a:r>
            <a:endParaRPr/>
          </a:p>
        </p:txBody>
      </p:sp>
      <p:grpSp>
        <p:nvGrpSpPr>
          <p:cNvPr id="760" name="Google Shape;760;p51"/>
          <p:cNvGrpSpPr/>
          <p:nvPr/>
        </p:nvGrpSpPr>
        <p:grpSpPr>
          <a:xfrm>
            <a:off x="340546" y="2188255"/>
            <a:ext cx="6029042" cy="3722215"/>
            <a:chOff x="-176284" y="1247350"/>
            <a:chExt cx="6029042" cy="3722215"/>
          </a:xfrm>
        </p:grpSpPr>
        <p:cxnSp>
          <p:nvCxnSpPr>
            <p:cNvPr id="761" name="Google Shape;761;p51"/>
            <p:cNvCxnSpPr>
              <a:stCxn id="762" idx="2"/>
              <a:endCxn id="763" idx="1"/>
            </p:cNvCxnSpPr>
            <p:nvPr/>
          </p:nvCxnSpPr>
          <p:spPr>
            <a:xfrm>
              <a:off x="3465212" y="3043433"/>
              <a:ext cx="590700" cy="1010700"/>
            </a:xfrm>
            <a:prstGeom prst="straightConnector1">
              <a:avLst/>
            </a:prstGeom>
            <a:noFill/>
            <a:ln cap="flat" cmpd="sng" w="9525">
              <a:solidFill>
                <a:schemeClr val="accent1"/>
              </a:solidFill>
              <a:prstDash val="solid"/>
              <a:miter lim="800000"/>
              <a:headEnd len="sm" w="sm" type="none"/>
              <a:tailEnd len="sm" w="sm" type="none"/>
            </a:ln>
          </p:spPr>
        </p:cxnSp>
        <p:cxnSp>
          <p:nvCxnSpPr>
            <p:cNvPr id="764" name="Google Shape;764;p51"/>
            <p:cNvCxnSpPr>
              <a:stCxn id="765" idx="2"/>
              <a:endCxn id="766" idx="1"/>
            </p:cNvCxnSpPr>
            <p:nvPr/>
          </p:nvCxnSpPr>
          <p:spPr>
            <a:xfrm>
              <a:off x="1588711" y="3043433"/>
              <a:ext cx="744600" cy="1010700"/>
            </a:xfrm>
            <a:prstGeom prst="straightConnector1">
              <a:avLst/>
            </a:prstGeom>
            <a:noFill/>
            <a:ln cap="flat" cmpd="sng" w="9525">
              <a:solidFill>
                <a:schemeClr val="accent1"/>
              </a:solidFill>
              <a:prstDash val="solid"/>
              <a:miter lim="800000"/>
              <a:headEnd len="sm" w="sm" type="none"/>
              <a:tailEnd len="sm" w="sm" type="none"/>
            </a:ln>
          </p:spPr>
        </p:cxnSp>
        <p:cxnSp>
          <p:nvCxnSpPr>
            <p:cNvPr id="767" name="Google Shape;767;p51"/>
            <p:cNvCxnSpPr>
              <a:stCxn id="768" idx="2"/>
              <a:endCxn id="762" idx="1"/>
            </p:cNvCxnSpPr>
            <p:nvPr/>
          </p:nvCxnSpPr>
          <p:spPr>
            <a:xfrm>
              <a:off x="2561872" y="1832126"/>
              <a:ext cx="674700" cy="982800"/>
            </a:xfrm>
            <a:prstGeom prst="straightConnector1">
              <a:avLst/>
            </a:prstGeom>
            <a:noFill/>
            <a:ln cap="flat" cmpd="sng" w="9525">
              <a:solidFill>
                <a:schemeClr val="accent1"/>
              </a:solidFill>
              <a:prstDash val="solid"/>
              <a:miter lim="800000"/>
              <a:headEnd len="sm" w="sm" type="none"/>
              <a:tailEnd len="sm" w="sm" type="none"/>
            </a:ln>
          </p:spPr>
        </p:cxnSp>
        <p:sp>
          <p:nvSpPr>
            <p:cNvPr id="769" name="Google Shape;769;p51"/>
            <p:cNvSpPr/>
            <p:nvPr/>
          </p:nvSpPr>
          <p:spPr>
            <a:xfrm>
              <a:off x="2567291" y="1247350"/>
              <a:ext cx="2693826" cy="3722215"/>
            </a:xfrm>
            <a:prstGeom prst="rect">
              <a:avLst/>
            </a:prstGeom>
            <a:noFill/>
            <a:ln cap="flat" cmpd="sng" w="12700">
              <a:solidFill>
                <a:srgbClr val="5A6B86"/>
              </a:solidFill>
              <a:prstDash val="solid"/>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5A6B86"/>
                </a:solidFill>
                <a:latin typeface="Arial"/>
                <a:ea typeface="Arial"/>
                <a:cs typeface="Arial"/>
                <a:sym typeface="Arial"/>
              </a:endParaRPr>
            </a:p>
          </p:txBody>
        </p:sp>
        <p:grpSp>
          <p:nvGrpSpPr>
            <p:cNvPr id="770" name="Google Shape;770;p51"/>
            <p:cNvGrpSpPr/>
            <p:nvPr/>
          </p:nvGrpSpPr>
          <p:grpSpPr>
            <a:xfrm>
              <a:off x="-176284" y="3652045"/>
              <a:ext cx="1180131" cy="1041975"/>
              <a:chOff x="6115881" y="4341029"/>
              <a:chExt cx="1180131" cy="1041975"/>
            </a:xfrm>
          </p:grpSpPr>
          <p:pic>
            <p:nvPicPr>
              <p:cNvPr id="771" name="Google Shape;771;p51"/>
              <p:cNvPicPr preferRelativeResize="0"/>
              <p:nvPr/>
            </p:nvPicPr>
            <p:blipFill rotWithShape="1">
              <a:blip r:embed="rId3">
                <a:alphaModFix/>
              </a:blip>
              <a:srcRect b="0" l="0" r="0" t="0"/>
              <a:stretch/>
            </p:blipFill>
            <p:spPr>
              <a:xfrm>
                <a:off x="6477346" y="4341029"/>
                <a:ext cx="457200" cy="457200"/>
              </a:xfrm>
              <a:prstGeom prst="rect">
                <a:avLst/>
              </a:prstGeom>
              <a:noFill/>
              <a:ln>
                <a:noFill/>
              </a:ln>
            </p:spPr>
          </p:pic>
          <p:sp>
            <p:nvSpPr>
              <p:cNvPr id="772" name="Google Shape;772;p51"/>
              <p:cNvSpPr txBox="1"/>
              <p:nvPr/>
            </p:nvSpPr>
            <p:spPr>
              <a:xfrm>
                <a:off x="6115881" y="4798229"/>
                <a:ext cx="118013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VPN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connection</a:t>
                </a:r>
                <a:endParaRPr/>
              </a:p>
            </p:txBody>
          </p:sp>
        </p:grpSp>
        <p:grpSp>
          <p:nvGrpSpPr>
            <p:cNvPr id="773" name="Google Shape;773;p51"/>
            <p:cNvGrpSpPr/>
            <p:nvPr/>
          </p:nvGrpSpPr>
          <p:grpSpPr>
            <a:xfrm>
              <a:off x="998645" y="2586233"/>
              <a:ext cx="1180131" cy="1041975"/>
              <a:chOff x="6232409" y="4341029"/>
              <a:chExt cx="1180131" cy="1041975"/>
            </a:xfrm>
          </p:grpSpPr>
          <p:pic>
            <p:nvPicPr>
              <p:cNvPr id="765" name="Google Shape;765;p51"/>
              <p:cNvPicPr preferRelativeResize="0"/>
              <p:nvPr/>
            </p:nvPicPr>
            <p:blipFill rotWithShape="1">
              <a:blip r:embed="rId3">
                <a:alphaModFix/>
              </a:blip>
              <a:srcRect b="0" l="0" r="0" t="0"/>
              <a:stretch/>
            </p:blipFill>
            <p:spPr>
              <a:xfrm>
                <a:off x="6593875" y="4341029"/>
                <a:ext cx="457200" cy="457200"/>
              </a:xfrm>
              <a:prstGeom prst="rect">
                <a:avLst/>
              </a:prstGeom>
              <a:noFill/>
              <a:ln>
                <a:noFill/>
              </a:ln>
            </p:spPr>
          </p:pic>
          <p:sp>
            <p:nvSpPr>
              <p:cNvPr id="774" name="Google Shape;774;p51"/>
              <p:cNvSpPr txBox="1"/>
              <p:nvPr/>
            </p:nvSpPr>
            <p:spPr>
              <a:xfrm>
                <a:off x="6232409" y="4798229"/>
                <a:ext cx="1180131"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VPN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connection</a:t>
                </a:r>
                <a:endParaRPr/>
              </a:p>
            </p:txBody>
          </p:sp>
        </p:grpSp>
        <p:grpSp>
          <p:nvGrpSpPr>
            <p:cNvPr id="775" name="Google Shape;775;p51"/>
            <p:cNvGrpSpPr/>
            <p:nvPr/>
          </p:nvGrpSpPr>
          <p:grpSpPr>
            <a:xfrm>
              <a:off x="998645" y="1374926"/>
              <a:ext cx="1180131" cy="1041975"/>
              <a:chOff x="6232409" y="4341029"/>
              <a:chExt cx="1180131" cy="1041975"/>
            </a:xfrm>
          </p:grpSpPr>
          <p:pic>
            <p:nvPicPr>
              <p:cNvPr id="776" name="Google Shape;776;p51"/>
              <p:cNvPicPr preferRelativeResize="0"/>
              <p:nvPr/>
            </p:nvPicPr>
            <p:blipFill rotWithShape="1">
              <a:blip r:embed="rId3">
                <a:alphaModFix/>
              </a:blip>
              <a:srcRect b="0" l="0" r="0" t="0"/>
              <a:stretch/>
            </p:blipFill>
            <p:spPr>
              <a:xfrm>
                <a:off x="6593875" y="4341029"/>
                <a:ext cx="457200" cy="457200"/>
              </a:xfrm>
              <a:prstGeom prst="rect">
                <a:avLst/>
              </a:prstGeom>
              <a:noFill/>
              <a:ln>
                <a:noFill/>
              </a:ln>
            </p:spPr>
          </p:pic>
          <p:sp>
            <p:nvSpPr>
              <p:cNvPr id="777" name="Google Shape;777;p51"/>
              <p:cNvSpPr txBox="1"/>
              <p:nvPr/>
            </p:nvSpPr>
            <p:spPr>
              <a:xfrm>
                <a:off x="6232409" y="4798229"/>
                <a:ext cx="1180131"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VPN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connection</a:t>
                </a:r>
                <a:endParaRPr/>
              </a:p>
            </p:txBody>
          </p:sp>
        </p:grpSp>
        <p:grpSp>
          <p:nvGrpSpPr>
            <p:cNvPr id="778" name="Google Shape;778;p51"/>
            <p:cNvGrpSpPr/>
            <p:nvPr/>
          </p:nvGrpSpPr>
          <p:grpSpPr>
            <a:xfrm>
              <a:off x="2099245" y="1374926"/>
              <a:ext cx="925253" cy="1041975"/>
              <a:chOff x="8651361" y="2038184"/>
              <a:chExt cx="925253" cy="1041975"/>
            </a:xfrm>
          </p:grpSpPr>
          <p:pic>
            <p:nvPicPr>
              <p:cNvPr id="768" name="Google Shape;768;p51"/>
              <p:cNvPicPr preferRelativeResize="0"/>
              <p:nvPr/>
            </p:nvPicPr>
            <p:blipFill rotWithShape="1">
              <a:blip r:embed="rId4">
                <a:alphaModFix/>
              </a:blip>
              <a:srcRect b="0" l="0" r="0" t="0"/>
              <a:stretch/>
            </p:blipFill>
            <p:spPr>
              <a:xfrm>
                <a:off x="8885388" y="2038184"/>
                <a:ext cx="457200" cy="457200"/>
              </a:xfrm>
              <a:prstGeom prst="rect">
                <a:avLst/>
              </a:prstGeom>
              <a:noFill/>
              <a:ln>
                <a:noFill/>
              </a:ln>
            </p:spPr>
          </p:pic>
          <p:sp>
            <p:nvSpPr>
              <p:cNvPr id="779" name="Google Shape;779;p51"/>
              <p:cNvSpPr txBox="1"/>
              <p:nvPr/>
            </p:nvSpPr>
            <p:spPr>
              <a:xfrm>
                <a:off x="8651361" y="2495384"/>
                <a:ext cx="925253"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Amazon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VPC</a:t>
                </a:r>
                <a:endParaRPr/>
              </a:p>
            </p:txBody>
          </p:sp>
        </p:grpSp>
        <p:grpSp>
          <p:nvGrpSpPr>
            <p:cNvPr id="780" name="Google Shape;780;p51"/>
            <p:cNvGrpSpPr/>
            <p:nvPr/>
          </p:nvGrpSpPr>
          <p:grpSpPr>
            <a:xfrm>
              <a:off x="2099237" y="3825594"/>
              <a:ext cx="925253" cy="1041975"/>
              <a:chOff x="8651361" y="2038184"/>
              <a:chExt cx="925253" cy="1041975"/>
            </a:xfrm>
          </p:grpSpPr>
          <p:pic>
            <p:nvPicPr>
              <p:cNvPr id="766" name="Google Shape;766;p51"/>
              <p:cNvPicPr preferRelativeResize="0"/>
              <p:nvPr/>
            </p:nvPicPr>
            <p:blipFill rotWithShape="1">
              <a:blip r:embed="rId4">
                <a:alphaModFix/>
              </a:blip>
              <a:srcRect b="0" l="0" r="0" t="0"/>
              <a:stretch/>
            </p:blipFill>
            <p:spPr>
              <a:xfrm>
                <a:off x="8885388" y="2038184"/>
                <a:ext cx="457200" cy="457200"/>
              </a:xfrm>
              <a:prstGeom prst="rect">
                <a:avLst/>
              </a:prstGeom>
              <a:noFill/>
              <a:ln>
                <a:noFill/>
              </a:ln>
            </p:spPr>
          </p:pic>
          <p:sp>
            <p:nvSpPr>
              <p:cNvPr id="781" name="Google Shape;781;p51"/>
              <p:cNvSpPr txBox="1"/>
              <p:nvPr/>
            </p:nvSpPr>
            <p:spPr>
              <a:xfrm>
                <a:off x="8651361" y="2495384"/>
                <a:ext cx="925253"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Amazon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VPC</a:t>
                </a:r>
                <a:endParaRPr/>
              </a:p>
            </p:txBody>
          </p:sp>
        </p:grpSp>
        <p:grpSp>
          <p:nvGrpSpPr>
            <p:cNvPr id="782" name="Google Shape;782;p51"/>
            <p:cNvGrpSpPr/>
            <p:nvPr/>
          </p:nvGrpSpPr>
          <p:grpSpPr>
            <a:xfrm>
              <a:off x="2161753" y="2586233"/>
              <a:ext cx="862737" cy="1041975"/>
              <a:chOff x="9022003" y="4878619"/>
              <a:chExt cx="862737" cy="1041975"/>
            </a:xfrm>
          </p:grpSpPr>
          <p:pic>
            <p:nvPicPr>
              <p:cNvPr id="783" name="Google Shape;783;p51"/>
              <p:cNvPicPr preferRelativeResize="0"/>
              <p:nvPr/>
            </p:nvPicPr>
            <p:blipFill rotWithShape="1">
              <a:blip r:embed="rId5">
                <a:alphaModFix/>
              </a:blip>
              <a:srcRect b="0" l="0" r="0" t="0"/>
              <a:stretch/>
            </p:blipFill>
            <p:spPr>
              <a:xfrm>
                <a:off x="9251148" y="4878619"/>
                <a:ext cx="457200" cy="457200"/>
              </a:xfrm>
              <a:prstGeom prst="rect">
                <a:avLst/>
              </a:prstGeom>
              <a:noFill/>
              <a:ln>
                <a:noFill/>
              </a:ln>
            </p:spPr>
          </p:pic>
          <p:sp>
            <p:nvSpPr>
              <p:cNvPr id="784" name="Google Shape;784;p51"/>
              <p:cNvSpPr txBox="1"/>
              <p:nvPr/>
            </p:nvSpPr>
            <p:spPr>
              <a:xfrm>
                <a:off x="9022003" y="5335819"/>
                <a:ext cx="86273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VPC</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peering</a:t>
                </a:r>
                <a:endParaRPr/>
              </a:p>
            </p:txBody>
          </p:sp>
        </p:grpSp>
        <p:grpSp>
          <p:nvGrpSpPr>
            <p:cNvPr id="785" name="Google Shape;785;p51"/>
            <p:cNvGrpSpPr/>
            <p:nvPr/>
          </p:nvGrpSpPr>
          <p:grpSpPr>
            <a:xfrm>
              <a:off x="2941900" y="1374926"/>
              <a:ext cx="862737" cy="1041975"/>
              <a:chOff x="9022003" y="4878619"/>
              <a:chExt cx="862737" cy="1041975"/>
            </a:xfrm>
          </p:grpSpPr>
          <p:pic>
            <p:nvPicPr>
              <p:cNvPr id="786" name="Google Shape;786;p51"/>
              <p:cNvPicPr preferRelativeResize="0"/>
              <p:nvPr/>
            </p:nvPicPr>
            <p:blipFill rotWithShape="1">
              <a:blip r:embed="rId5">
                <a:alphaModFix/>
              </a:blip>
              <a:srcRect b="0" l="0" r="0" t="0"/>
              <a:stretch/>
            </p:blipFill>
            <p:spPr>
              <a:xfrm>
                <a:off x="9251148" y="4878619"/>
                <a:ext cx="457200" cy="457200"/>
              </a:xfrm>
              <a:prstGeom prst="rect">
                <a:avLst/>
              </a:prstGeom>
              <a:noFill/>
              <a:ln>
                <a:noFill/>
              </a:ln>
            </p:spPr>
          </p:pic>
          <p:sp>
            <p:nvSpPr>
              <p:cNvPr id="787" name="Google Shape;787;p51"/>
              <p:cNvSpPr txBox="1"/>
              <p:nvPr/>
            </p:nvSpPr>
            <p:spPr>
              <a:xfrm>
                <a:off x="9022003" y="5335819"/>
                <a:ext cx="86273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VPC</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peering</a:t>
                </a:r>
                <a:endParaRPr/>
              </a:p>
            </p:txBody>
          </p:sp>
        </p:grpSp>
        <p:grpSp>
          <p:nvGrpSpPr>
            <p:cNvPr id="788" name="Google Shape;788;p51"/>
            <p:cNvGrpSpPr/>
            <p:nvPr/>
          </p:nvGrpSpPr>
          <p:grpSpPr>
            <a:xfrm>
              <a:off x="2941900" y="3825594"/>
              <a:ext cx="862737" cy="1041975"/>
              <a:chOff x="9022003" y="4878619"/>
              <a:chExt cx="862737" cy="1041975"/>
            </a:xfrm>
          </p:grpSpPr>
          <p:pic>
            <p:nvPicPr>
              <p:cNvPr id="789" name="Google Shape;789;p51"/>
              <p:cNvPicPr preferRelativeResize="0"/>
              <p:nvPr/>
            </p:nvPicPr>
            <p:blipFill rotWithShape="1">
              <a:blip r:embed="rId5">
                <a:alphaModFix/>
              </a:blip>
              <a:srcRect b="0" l="0" r="0" t="0"/>
              <a:stretch/>
            </p:blipFill>
            <p:spPr>
              <a:xfrm>
                <a:off x="9251148" y="4878619"/>
                <a:ext cx="457200" cy="457200"/>
              </a:xfrm>
              <a:prstGeom prst="rect">
                <a:avLst/>
              </a:prstGeom>
              <a:noFill/>
              <a:ln>
                <a:noFill/>
              </a:ln>
            </p:spPr>
          </p:pic>
          <p:sp>
            <p:nvSpPr>
              <p:cNvPr id="790" name="Google Shape;790;p51"/>
              <p:cNvSpPr txBox="1"/>
              <p:nvPr/>
            </p:nvSpPr>
            <p:spPr>
              <a:xfrm>
                <a:off x="9022003" y="5335819"/>
                <a:ext cx="86273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VPC</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peering</a:t>
                </a:r>
                <a:endParaRPr/>
              </a:p>
            </p:txBody>
          </p:sp>
        </p:grpSp>
        <p:grpSp>
          <p:nvGrpSpPr>
            <p:cNvPr id="791" name="Google Shape;791;p51"/>
            <p:cNvGrpSpPr/>
            <p:nvPr/>
          </p:nvGrpSpPr>
          <p:grpSpPr>
            <a:xfrm>
              <a:off x="3007467" y="2586233"/>
              <a:ext cx="862737" cy="1041975"/>
              <a:chOff x="9022003" y="4878619"/>
              <a:chExt cx="862737" cy="1041975"/>
            </a:xfrm>
          </p:grpSpPr>
          <p:pic>
            <p:nvPicPr>
              <p:cNvPr id="762" name="Google Shape;762;p51"/>
              <p:cNvPicPr preferRelativeResize="0"/>
              <p:nvPr/>
            </p:nvPicPr>
            <p:blipFill rotWithShape="1">
              <a:blip r:embed="rId5">
                <a:alphaModFix/>
              </a:blip>
              <a:srcRect b="0" l="0" r="0" t="0"/>
              <a:stretch/>
            </p:blipFill>
            <p:spPr>
              <a:xfrm>
                <a:off x="9251148" y="4878619"/>
                <a:ext cx="457200" cy="457200"/>
              </a:xfrm>
              <a:prstGeom prst="rect">
                <a:avLst/>
              </a:prstGeom>
              <a:noFill/>
              <a:ln>
                <a:noFill/>
              </a:ln>
            </p:spPr>
          </p:pic>
          <p:sp>
            <p:nvSpPr>
              <p:cNvPr id="792" name="Google Shape;792;p51"/>
              <p:cNvSpPr txBox="1"/>
              <p:nvPr/>
            </p:nvSpPr>
            <p:spPr>
              <a:xfrm>
                <a:off x="9022003" y="5335819"/>
                <a:ext cx="86273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VPC</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peering</a:t>
                </a:r>
                <a:endParaRPr/>
              </a:p>
            </p:txBody>
          </p:sp>
        </p:grpSp>
        <p:grpSp>
          <p:nvGrpSpPr>
            <p:cNvPr id="793" name="Google Shape;793;p51"/>
            <p:cNvGrpSpPr/>
            <p:nvPr/>
          </p:nvGrpSpPr>
          <p:grpSpPr>
            <a:xfrm>
              <a:off x="3821923" y="1374926"/>
              <a:ext cx="925253" cy="1041975"/>
              <a:chOff x="5451941" y="1374926"/>
              <a:chExt cx="925253" cy="1041975"/>
            </a:xfrm>
          </p:grpSpPr>
          <p:pic>
            <p:nvPicPr>
              <p:cNvPr id="794" name="Google Shape;794;p51"/>
              <p:cNvPicPr preferRelativeResize="0"/>
              <p:nvPr/>
            </p:nvPicPr>
            <p:blipFill rotWithShape="1">
              <a:blip r:embed="rId4">
                <a:alphaModFix/>
              </a:blip>
              <a:srcRect b="0" l="0" r="0" t="0"/>
              <a:stretch/>
            </p:blipFill>
            <p:spPr>
              <a:xfrm>
                <a:off x="5685967" y="1374926"/>
                <a:ext cx="457200" cy="457200"/>
              </a:xfrm>
              <a:prstGeom prst="rect">
                <a:avLst/>
              </a:prstGeom>
              <a:noFill/>
              <a:ln>
                <a:noFill/>
              </a:ln>
            </p:spPr>
          </p:pic>
          <p:sp>
            <p:nvSpPr>
              <p:cNvPr id="795" name="Google Shape;795;p51"/>
              <p:cNvSpPr txBox="1"/>
              <p:nvPr/>
            </p:nvSpPr>
            <p:spPr>
              <a:xfrm>
                <a:off x="5451941" y="1832126"/>
                <a:ext cx="925253"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Amazon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VPC</a:t>
                </a:r>
                <a:endParaRPr/>
              </a:p>
            </p:txBody>
          </p:sp>
        </p:grpSp>
        <p:grpSp>
          <p:nvGrpSpPr>
            <p:cNvPr id="796" name="Google Shape;796;p51"/>
            <p:cNvGrpSpPr/>
            <p:nvPr/>
          </p:nvGrpSpPr>
          <p:grpSpPr>
            <a:xfrm>
              <a:off x="3821923" y="3825594"/>
              <a:ext cx="925253" cy="1041975"/>
              <a:chOff x="8651361" y="2038184"/>
              <a:chExt cx="925253" cy="1041975"/>
            </a:xfrm>
          </p:grpSpPr>
          <p:pic>
            <p:nvPicPr>
              <p:cNvPr id="763" name="Google Shape;763;p51"/>
              <p:cNvPicPr preferRelativeResize="0"/>
              <p:nvPr/>
            </p:nvPicPr>
            <p:blipFill rotWithShape="1">
              <a:blip r:embed="rId4">
                <a:alphaModFix/>
              </a:blip>
              <a:srcRect b="0" l="0" r="0" t="0"/>
              <a:stretch/>
            </p:blipFill>
            <p:spPr>
              <a:xfrm>
                <a:off x="8885388" y="2038184"/>
                <a:ext cx="457200" cy="457200"/>
              </a:xfrm>
              <a:prstGeom prst="rect">
                <a:avLst/>
              </a:prstGeom>
              <a:noFill/>
              <a:ln>
                <a:noFill/>
              </a:ln>
            </p:spPr>
          </p:pic>
          <p:sp>
            <p:nvSpPr>
              <p:cNvPr id="797" name="Google Shape;797;p51"/>
              <p:cNvSpPr txBox="1"/>
              <p:nvPr/>
            </p:nvSpPr>
            <p:spPr>
              <a:xfrm>
                <a:off x="8651361" y="2495384"/>
                <a:ext cx="925253"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Amazon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VPC</a:t>
                </a:r>
                <a:endParaRPr/>
              </a:p>
            </p:txBody>
          </p:sp>
        </p:grpSp>
        <p:grpSp>
          <p:nvGrpSpPr>
            <p:cNvPr id="798" name="Google Shape;798;p51"/>
            <p:cNvGrpSpPr/>
            <p:nvPr/>
          </p:nvGrpSpPr>
          <p:grpSpPr>
            <a:xfrm>
              <a:off x="3853181" y="2586233"/>
              <a:ext cx="862737" cy="1041975"/>
              <a:chOff x="5483199" y="2586233"/>
              <a:chExt cx="862737" cy="1041975"/>
            </a:xfrm>
          </p:grpSpPr>
          <p:pic>
            <p:nvPicPr>
              <p:cNvPr id="799" name="Google Shape;799;p51"/>
              <p:cNvPicPr preferRelativeResize="0"/>
              <p:nvPr/>
            </p:nvPicPr>
            <p:blipFill rotWithShape="1">
              <a:blip r:embed="rId5">
                <a:alphaModFix/>
              </a:blip>
              <a:srcRect b="0" l="0" r="0" t="0"/>
              <a:stretch/>
            </p:blipFill>
            <p:spPr>
              <a:xfrm>
                <a:off x="5685967" y="2586233"/>
                <a:ext cx="457200" cy="457200"/>
              </a:xfrm>
              <a:prstGeom prst="rect">
                <a:avLst/>
              </a:prstGeom>
              <a:noFill/>
              <a:ln>
                <a:noFill/>
              </a:ln>
            </p:spPr>
          </p:pic>
          <p:sp>
            <p:nvSpPr>
              <p:cNvPr id="800" name="Google Shape;800;p51"/>
              <p:cNvSpPr txBox="1"/>
              <p:nvPr/>
            </p:nvSpPr>
            <p:spPr>
              <a:xfrm>
                <a:off x="5483199" y="3043433"/>
                <a:ext cx="86273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VPC</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peering</a:t>
                </a:r>
                <a:endParaRPr/>
              </a:p>
            </p:txBody>
          </p:sp>
        </p:grpSp>
        <p:grpSp>
          <p:nvGrpSpPr>
            <p:cNvPr id="801" name="Google Shape;801;p51"/>
            <p:cNvGrpSpPr/>
            <p:nvPr/>
          </p:nvGrpSpPr>
          <p:grpSpPr>
            <a:xfrm>
              <a:off x="4605302" y="2586233"/>
              <a:ext cx="1247456" cy="1316251"/>
              <a:chOff x="6961896" y="1240692"/>
              <a:chExt cx="1247456" cy="1316251"/>
            </a:xfrm>
          </p:grpSpPr>
          <p:pic>
            <p:nvPicPr>
              <p:cNvPr id="802" name="Google Shape;802;p51"/>
              <p:cNvPicPr preferRelativeResize="0"/>
              <p:nvPr/>
            </p:nvPicPr>
            <p:blipFill rotWithShape="1">
              <a:blip r:embed="rId6">
                <a:alphaModFix/>
              </a:blip>
              <a:srcRect b="0" l="0" r="0" t="0"/>
              <a:stretch/>
            </p:blipFill>
            <p:spPr>
              <a:xfrm>
                <a:off x="7357024" y="1240692"/>
                <a:ext cx="457200" cy="457200"/>
              </a:xfrm>
              <a:prstGeom prst="rect">
                <a:avLst/>
              </a:prstGeom>
              <a:noFill/>
              <a:ln>
                <a:noFill/>
              </a:ln>
            </p:spPr>
          </p:pic>
          <p:sp>
            <p:nvSpPr>
              <p:cNvPr id="803" name="Google Shape;803;p51"/>
              <p:cNvSpPr txBox="1"/>
              <p:nvPr/>
            </p:nvSpPr>
            <p:spPr>
              <a:xfrm>
                <a:off x="6961896" y="1725946"/>
                <a:ext cx="1247456"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AWS Direct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Connect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gateway</a:t>
                </a:r>
                <a:endParaRPr/>
              </a:p>
            </p:txBody>
          </p:sp>
        </p:grpSp>
        <p:cxnSp>
          <p:nvCxnSpPr>
            <p:cNvPr id="804" name="Google Shape;804;p51"/>
            <p:cNvCxnSpPr>
              <a:stCxn id="805" idx="2"/>
              <a:endCxn id="765" idx="1"/>
            </p:cNvCxnSpPr>
            <p:nvPr/>
          </p:nvCxnSpPr>
          <p:spPr>
            <a:xfrm>
              <a:off x="413781" y="1832126"/>
              <a:ext cx="946200" cy="982800"/>
            </a:xfrm>
            <a:prstGeom prst="straightConnector1">
              <a:avLst/>
            </a:prstGeom>
            <a:noFill/>
            <a:ln cap="flat" cmpd="sng" w="9525">
              <a:solidFill>
                <a:schemeClr val="accent1"/>
              </a:solidFill>
              <a:prstDash val="solid"/>
              <a:miter lim="800000"/>
              <a:headEnd len="sm" w="sm" type="none"/>
              <a:tailEnd len="sm" w="sm" type="none"/>
            </a:ln>
          </p:spPr>
        </p:cxnSp>
        <p:cxnSp>
          <p:nvCxnSpPr>
            <p:cNvPr id="806" name="Google Shape;806;p51"/>
            <p:cNvCxnSpPr>
              <a:stCxn id="805" idx="3"/>
              <a:endCxn id="776" idx="1"/>
            </p:cNvCxnSpPr>
            <p:nvPr/>
          </p:nvCxnSpPr>
          <p:spPr>
            <a:xfrm>
              <a:off x="642381" y="1603526"/>
              <a:ext cx="717600" cy="0"/>
            </a:xfrm>
            <a:prstGeom prst="straightConnector1">
              <a:avLst/>
            </a:prstGeom>
            <a:noFill/>
            <a:ln cap="flat" cmpd="sng" w="9525">
              <a:solidFill>
                <a:schemeClr val="accent1"/>
              </a:solidFill>
              <a:prstDash val="solid"/>
              <a:miter lim="800000"/>
              <a:headEnd len="sm" w="sm" type="none"/>
              <a:tailEnd len="sm" w="sm" type="none"/>
            </a:ln>
          </p:spPr>
        </p:cxnSp>
        <p:cxnSp>
          <p:nvCxnSpPr>
            <p:cNvPr id="807" name="Google Shape;807;p51"/>
            <p:cNvCxnSpPr>
              <a:stCxn id="776" idx="3"/>
              <a:endCxn id="768" idx="1"/>
            </p:cNvCxnSpPr>
            <p:nvPr/>
          </p:nvCxnSpPr>
          <p:spPr>
            <a:xfrm>
              <a:off x="1817311" y="1603526"/>
              <a:ext cx="516000" cy="0"/>
            </a:xfrm>
            <a:prstGeom prst="straightConnector1">
              <a:avLst/>
            </a:prstGeom>
            <a:noFill/>
            <a:ln cap="flat" cmpd="sng" w="9525">
              <a:solidFill>
                <a:schemeClr val="accent1"/>
              </a:solidFill>
              <a:prstDash val="solid"/>
              <a:miter lim="800000"/>
              <a:headEnd len="sm" w="sm" type="none"/>
              <a:tailEnd len="sm" w="sm" type="none"/>
            </a:ln>
          </p:spPr>
        </p:cxnSp>
        <p:cxnSp>
          <p:nvCxnSpPr>
            <p:cNvPr id="808" name="Google Shape;808;p51"/>
            <p:cNvCxnSpPr>
              <a:stCxn id="768" idx="3"/>
              <a:endCxn id="786" idx="1"/>
            </p:cNvCxnSpPr>
            <p:nvPr/>
          </p:nvCxnSpPr>
          <p:spPr>
            <a:xfrm>
              <a:off x="2790472" y="1603526"/>
              <a:ext cx="380700" cy="0"/>
            </a:xfrm>
            <a:prstGeom prst="straightConnector1">
              <a:avLst/>
            </a:prstGeom>
            <a:noFill/>
            <a:ln cap="flat" cmpd="sng" w="9525">
              <a:solidFill>
                <a:schemeClr val="accent1"/>
              </a:solidFill>
              <a:prstDash val="solid"/>
              <a:miter lim="800000"/>
              <a:headEnd len="sm" w="sm" type="none"/>
              <a:tailEnd len="sm" w="sm" type="none"/>
            </a:ln>
          </p:spPr>
        </p:cxnSp>
        <p:cxnSp>
          <p:nvCxnSpPr>
            <p:cNvPr id="809" name="Google Shape;809;p51"/>
            <p:cNvCxnSpPr>
              <a:stCxn id="786" idx="3"/>
              <a:endCxn id="794" idx="1"/>
            </p:cNvCxnSpPr>
            <p:nvPr/>
          </p:nvCxnSpPr>
          <p:spPr>
            <a:xfrm>
              <a:off x="3628245" y="1603526"/>
              <a:ext cx="427800" cy="0"/>
            </a:xfrm>
            <a:prstGeom prst="straightConnector1">
              <a:avLst/>
            </a:prstGeom>
            <a:noFill/>
            <a:ln cap="flat" cmpd="sng" w="9525">
              <a:solidFill>
                <a:schemeClr val="accent1"/>
              </a:solidFill>
              <a:prstDash val="solid"/>
              <a:miter lim="800000"/>
              <a:headEnd len="sm" w="sm" type="none"/>
              <a:tailEnd len="sm" w="sm" type="none"/>
            </a:ln>
          </p:spPr>
        </p:cxnSp>
        <p:cxnSp>
          <p:nvCxnSpPr>
            <p:cNvPr id="810" name="Google Shape;810;p51"/>
            <p:cNvCxnSpPr>
              <a:stCxn id="795" idx="2"/>
              <a:endCxn id="799" idx="0"/>
            </p:cNvCxnSpPr>
            <p:nvPr/>
          </p:nvCxnSpPr>
          <p:spPr>
            <a:xfrm>
              <a:off x="4284550" y="2416901"/>
              <a:ext cx="0" cy="169200"/>
            </a:xfrm>
            <a:prstGeom prst="straightConnector1">
              <a:avLst/>
            </a:prstGeom>
            <a:noFill/>
            <a:ln cap="flat" cmpd="sng" w="9525">
              <a:solidFill>
                <a:schemeClr val="accent1"/>
              </a:solidFill>
              <a:prstDash val="solid"/>
              <a:miter lim="800000"/>
              <a:headEnd len="sm" w="sm" type="none"/>
              <a:tailEnd len="sm" w="sm" type="none"/>
            </a:ln>
          </p:spPr>
        </p:cxnSp>
        <p:cxnSp>
          <p:nvCxnSpPr>
            <p:cNvPr id="811" name="Google Shape;811;p51"/>
            <p:cNvCxnSpPr>
              <a:stCxn id="800" idx="2"/>
              <a:endCxn id="763" idx="0"/>
            </p:cNvCxnSpPr>
            <p:nvPr/>
          </p:nvCxnSpPr>
          <p:spPr>
            <a:xfrm>
              <a:off x="4284550" y="3628208"/>
              <a:ext cx="0" cy="197400"/>
            </a:xfrm>
            <a:prstGeom prst="straightConnector1">
              <a:avLst/>
            </a:prstGeom>
            <a:noFill/>
            <a:ln cap="flat" cmpd="sng" w="9525">
              <a:solidFill>
                <a:schemeClr val="accent1"/>
              </a:solidFill>
              <a:prstDash val="solid"/>
              <a:miter lim="800000"/>
              <a:headEnd len="sm" w="sm" type="none"/>
              <a:tailEnd len="sm" w="sm" type="none"/>
            </a:ln>
          </p:spPr>
        </p:cxnSp>
        <p:cxnSp>
          <p:nvCxnSpPr>
            <p:cNvPr id="812" name="Google Shape;812;p51"/>
            <p:cNvCxnSpPr>
              <a:stCxn id="766" idx="3"/>
              <a:endCxn id="789" idx="1"/>
            </p:cNvCxnSpPr>
            <p:nvPr/>
          </p:nvCxnSpPr>
          <p:spPr>
            <a:xfrm>
              <a:off x="2790464" y="4054194"/>
              <a:ext cx="380700" cy="0"/>
            </a:xfrm>
            <a:prstGeom prst="straightConnector1">
              <a:avLst/>
            </a:prstGeom>
            <a:noFill/>
            <a:ln cap="flat" cmpd="sng" w="9525">
              <a:solidFill>
                <a:schemeClr val="accent1"/>
              </a:solidFill>
              <a:prstDash val="solid"/>
              <a:miter lim="800000"/>
              <a:headEnd len="sm" w="sm" type="none"/>
              <a:tailEnd len="sm" w="sm" type="none"/>
            </a:ln>
          </p:spPr>
        </p:cxnSp>
        <p:cxnSp>
          <p:nvCxnSpPr>
            <p:cNvPr id="813" name="Google Shape;813;p51"/>
            <p:cNvCxnSpPr>
              <a:stCxn id="789" idx="3"/>
              <a:endCxn id="763" idx="1"/>
            </p:cNvCxnSpPr>
            <p:nvPr/>
          </p:nvCxnSpPr>
          <p:spPr>
            <a:xfrm>
              <a:off x="3628245" y="4054194"/>
              <a:ext cx="427800" cy="0"/>
            </a:xfrm>
            <a:prstGeom prst="straightConnector1">
              <a:avLst/>
            </a:prstGeom>
            <a:noFill/>
            <a:ln cap="flat" cmpd="sng" w="9525">
              <a:solidFill>
                <a:schemeClr val="accent1"/>
              </a:solidFill>
              <a:prstDash val="solid"/>
              <a:miter lim="800000"/>
              <a:headEnd len="sm" w="sm" type="none"/>
              <a:tailEnd len="sm" w="sm" type="none"/>
            </a:ln>
          </p:spPr>
        </p:cxnSp>
        <p:grpSp>
          <p:nvGrpSpPr>
            <p:cNvPr id="814" name="Google Shape;814;p51"/>
            <p:cNvGrpSpPr/>
            <p:nvPr/>
          </p:nvGrpSpPr>
          <p:grpSpPr>
            <a:xfrm>
              <a:off x="-123543" y="1374926"/>
              <a:ext cx="1074648" cy="1041975"/>
              <a:chOff x="-1554774" y="1374926"/>
              <a:chExt cx="1074648" cy="1041975"/>
            </a:xfrm>
          </p:grpSpPr>
          <p:pic>
            <p:nvPicPr>
              <p:cNvPr id="805" name="Google Shape;805;p51"/>
              <p:cNvPicPr preferRelativeResize="0"/>
              <p:nvPr/>
            </p:nvPicPr>
            <p:blipFill rotWithShape="1">
              <a:blip r:embed="rId7">
                <a:alphaModFix/>
              </a:blip>
              <a:srcRect b="0" l="0" r="0" t="0"/>
              <a:stretch/>
            </p:blipFill>
            <p:spPr>
              <a:xfrm>
                <a:off x="-1246050" y="1374926"/>
                <a:ext cx="457200" cy="457200"/>
              </a:xfrm>
              <a:prstGeom prst="rect">
                <a:avLst/>
              </a:prstGeom>
              <a:noFill/>
              <a:ln>
                <a:noFill/>
              </a:ln>
            </p:spPr>
          </p:pic>
          <p:sp>
            <p:nvSpPr>
              <p:cNvPr id="815" name="Google Shape;815;p51"/>
              <p:cNvSpPr txBox="1"/>
              <p:nvPr/>
            </p:nvSpPr>
            <p:spPr>
              <a:xfrm>
                <a:off x="-1554774" y="1832126"/>
                <a:ext cx="1074648"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Customer gateway</a:t>
                </a:r>
                <a:endParaRPr/>
              </a:p>
            </p:txBody>
          </p:sp>
        </p:grpSp>
        <p:cxnSp>
          <p:nvCxnSpPr>
            <p:cNvPr id="816" name="Google Shape;816;p51"/>
            <p:cNvCxnSpPr>
              <a:stCxn id="815" idx="2"/>
              <a:endCxn id="771" idx="0"/>
            </p:cNvCxnSpPr>
            <p:nvPr/>
          </p:nvCxnSpPr>
          <p:spPr>
            <a:xfrm>
              <a:off x="413781" y="2416901"/>
              <a:ext cx="0" cy="1235100"/>
            </a:xfrm>
            <a:prstGeom prst="straightConnector1">
              <a:avLst/>
            </a:prstGeom>
            <a:noFill/>
            <a:ln cap="flat" cmpd="sng" w="9525">
              <a:solidFill>
                <a:schemeClr val="accent1"/>
              </a:solidFill>
              <a:prstDash val="solid"/>
              <a:miter lim="800000"/>
              <a:headEnd len="sm" w="sm" type="none"/>
              <a:tailEnd len="sm" w="sm" type="none"/>
            </a:ln>
          </p:spPr>
        </p:cxnSp>
        <p:cxnSp>
          <p:nvCxnSpPr>
            <p:cNvPr id="817" name="Google Shape;817;p51"/>
            <p:cNvCxnSpPr>
              <a:stCxn id="772" idx="2"/>
              <a:endCxn id="797" idx="2"/>
            </p:cNvCxnSpPr>
            <p:nvPr/>
          </p:nvCxnSpPr>
          <p:spPr>
            <a:xfrm flipH="1" rot="-5400000">
              <a:off x="2262532" y="2845270"/>
              <a:ext cx="173400" cy="3870900"/>
            </a:xfrm>
            <a:prstGeom prst="bentConnector3">
              <a:avLst>
                <a:gd fmla="val -310434" name="adj1"/>
              </a:avLst>
            </a:prstGeom>
            <a:noFill/>
            <a:ln cap="flat" cmpd="sng" w="9525">
              <a:solidFill>
                <a:schemeClr val="accent1"/>
              </a:solidFill>
              <a:prstDash val="solid"/>
              <a:miter lim="800000"/>
              <a:headEnd len="sm" w="sm" type="none"/>
              <a:tailEnd len="sm" w="sm" type="none"/>
            </a:ln>
          </p:spPr>
        </p:cxnSp>
      </p:grpSp>
      <p:sp>
        <p:nvSpPr>
          <p:cNvPr id="818" name="Google Shape;818;p51"/>
          <p:cNvSpPr txBox="1"/>
          <p:nvPr/>
        </p:nvSpPr>
        <p:spPr>
          <a:xfrm>
            <a:off x="8392397" y="1366332"/>
            <a:ext cx="160492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To this…</a:t>
            </a:r>
            <a:endParaRPr/>
          </a:p>
        </p:txBody>
      </p:sp>
      <p:grpSp>
        <p:nvGrpSpPr>
          <p:cNvPr id="819" name="Google Shape;819;p51"/>
          <p:cNvGrpSpPr/>
          <p:nvPr/>
        </p:nvGrpSpPr>
        <p:grpSpPr>
          <a:xfrm>
            <a:off x="7496194" y="2182044"/>
            <a:ext cx="4155176" cy="4355019"/>
            <a:chOff x="7111884" y="2182044"/>
            <a:chExt cx="4155176" cy="4355019"/>
          </a:xfrm>
        </p:grpSpPr>
        <p:cxnSp>
          <p:nvCxnSpPr>
            <p:cNvPr id="820" name="Google Shape;820;p51"/>
            <p:cNvCxnSpPr>
              <a:stCxn id="821" idx="2"/>
            </p:cNvCxnSpPr>
            <p:nvPr/>
          </p:nvCxnSpPr>
          <p:spPr>
            <a:xfrm>
              <a:off x="7574511" y="3362755"/>
              <a:ext cx="1279200" cy="548700"/>
            </a:xfrm>
            <a:prstGeom prst="straightConnector1">
              <a:avLst/>
            </a:prstGeom>
            <a:noFill/>
            <a:ln cap="flat" cmpd="sng" w="9525">
              <a:solidFill>
                <a:schemeClr val="accent1"/>
              </a:solidFill>
              <a:prstDash val="solid"/>
              <a:miter lim="800000"/>
              <a:headEnd len="sm" w="sm" type="none"/>
              <a:tailEnd len="sm" w="sm" type="none"/>
            </a:ln>
          </p:spPr>
        </p:cxnSp>
        <p:cxnSp>
          <p:nvCxnSpPr>
            <p:cNvPr id="822" name="Google Shape;822;p51"/>
            <p:cNvCxnSpPr>
              <a:stCxn id="823" idx="2"/>
              <a:endCxn id="824" idx="0"/>
            </p:cNvCxnSpPr>
            <p:nvPr/>
          </p:nvCxnSpPr>
          <p:spPr>
            <a:xfrm>
              <a:off x="9189472" y="4559368"/>
              <a:ext cx="0" cy="935700"/>
            </a:xfrm>
            <a:prstGeom prst="straightConnector1">
              <a:avLst/>
            </a:prstGeom>
            <a:noFill/>
            <a:ln cap="flat" cmpd="sng" w="9525">
              <a:solidFill>
                <a:schemeClr val="accent1"/>
              </a:solidFill>
              <a:prstDash val="solid"/>
              <a:miter lim="800000"/>
              <a:headEnd len="sm" w="sm" type="none"/>
              <a:tailEnd len="sm" w="sm" type="none"/>
            </a:ln>
          </p:spPr>
        </p:cxnSp>
        <p:cxnSp>
          <p:nvCxnSpPr>
            <p:cNvPr id="825" name="Google Shape;825;p51"/>
            <p:cNvCxnSpPr>
              <a:stCxn id="823" idx="0"/>
              <a:endCxn id="826" idx="2"/>
            </p:cNvCxnSpPr>
            <p:nvPr/>
          </p:nvCxnSpPr>
          <p:spPr>
            <a:xfrm rot="10800000">
              <a:off x="9189472" y="2639168"/>
              <a:ext cx="0" cy="1209000"/>
            </a:xfrm>
            <a:prstGeom prst="straightConnector1">
              <a:avLst/>
            </a:prstGeom>
            <a:noFill/>
            <a:ln cap="flat" cmpd="sng" w="9525">
              <a:solidFill>
                <a:schemeClr val="accent1"/>
              </a:solidFill>
              <a:prstDash val="solid"/>
              <a:miter lim="800000"/>
              <a:headEnd len="sm" w="sm" type="none"/>
              <a:tailEnd len="sm" w="sm" type="none"/>
            </a:ln>
          </p:spPr>
        </p:cxnSp>
        <p:grpSp>
          <p:nvGrpSpPr>
            <p:cNvPr id="827" name="Google Shape;827;p51"/>
            <p:cNvGrpSpPr/>
            <p:nvPr/>
          </p:nvGrpSpPr>
          <p:grpSpPr>
            <a:xfrm>
              <a:off x="7111884" y="2905555"/>
              <a:ext cx="925253" cy="1041975"/>
              <a:chOff x="7101945" y="2547743"/>
              <a:chExt cx="925253" cy="1041975"/>
            </a:xfrm>
          </p:grpSpPr>
          <p:pic>
            <p:nvPicPr>
              <p:cNvPr id="821" name="Google Shape;821;p51"/>
              <p:cNvPicPr preferRelativeResize="0"/>
              <p:nvPr/>
            </p:nvPicPr>
            <p:blipFill rotWithShape="1">
              <a:blip r:embed="rId4">
                <a:alphaModFix/>
              </a:blip>
              <a:srcRect b="0" l="0" r="0" t="0"/>
              <a:stretch/>
            </p:blipFill>
            <p:spPr>
              <a:xfrm>
                <a:off x="7335972" y="2547743"/>
                <a:ext cx="457200" cy="457200"/>
              </a:xfrm>
              <a:prstGeom prst="rect">
                <a:avLst/>
              </a:prstGeom>
              <a:noFill/>
              <a:ln>
                <a:noFill/>
              </a:ln>
            </p:spPr>
          </p:pic>
          <p:sp>
            <p:nvSpPr>
              <p:cNvPr id="828" name="Google Shape;828;p51"/>
              <p:cNvSpPr txBox="1"/>
              <p:nvPr/>
            </p:nvSpPr>
            <p:spPr>
              <a:xfrm>
                <a:off x="7101945" y="3004943"/>
                <a:ext cx="925253"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Amazon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VPC</a:t>
                </a:r>
                <a:endParaRPr/>
              </a:p>
            </p:txBody>
          </p:sp>
        </p:grpSp>
        <p:grpSp>
          <p:nvGrpSpPr>
            <p:cNvPr id="829" name="Google Shape;829;p51"/>
            <p:cNvGrpSpPr/>
            <p:nvPr/>
          </p:nvGrpSpPr>
          <p:grpSpPr>
            <a:xfrm>
              <a:off x="7111884" y="4621711"/>
              <a:ext cx="925253" cy="1041975"/>
              <a:chOff x="7121823" y="4263899"/>
              <a:chExt cx="925253" cy="1041975"/>
            </a:xfrm>
          </p:grpSpPr>
          <p:pic>
            <p:nvPicPr>
              <p:cNvPr id="830" name="Google Shape;830;p51"/>
              <p:cNvPicPr preferRelativeResize="0"/>
              <p:nvPr/>
            </p:nvPicPr>
            <p:blipFill rotWithShape="1">
              <a:blip r:embed="rId4">
                <a:alphaModFix/>
              </a:blip>
              <a:srcRect b="0" l="0" r="0" t="0"/>
              <a:stretch/>
            </p:blipFill>
            <p:spPr>
              <a:xfrm>
                <a:off x="7355850" y="4263899"/>
                <a:ext cx="457200" cy="457200"/>
              </a:xfrm>
              <a:prstGeom prst="rect">
                <a:avLst/>
              </a:prstGeom>
              <a:noFill/>
              <a:ln>
                <a:noFill/>
              </a:ln>
            </p:spPr>
          </p:pic>
          <p:sp>
            <p:nvSpPr>
              <p:cNvPr id="831" name="Google Shape;831;p51"/>
              <p:cNvSpPr txBox="1"/>
              <p:nvPr/>
            </p:nvSpPr>
            <p:spPr>
              <a:xfrm>
                <a:off x="7121823" y="4721099"/>
                <a:ext cx="925253"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Amazon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VPC</a:t>
                </a:r>
                <a:endParaRPr/>
              </a:p>
            </p:txBody>
          </p:sp>
        </p:grpSp>
        <p:grpSp>
          <p:nvGrpSpPr>
            <p:cNvPr id="832" name="Google Shape;832;p51"/>
            <p:cNvGrpSpPr/>
            <p:nvPr/>
          </p:nvGrpSpPr>
          <p:grpSpPr>
            <a:xfrm>
              <a:off x="10341807" y="2905555"/>
              <a:ext cx="925253" cy="1041975"/>
              <a:chOff x="10314005" y="2547743"/>
              <a:chExt cx="925253" cy="1041975"/>
            </a:xfrm>
          </p:grpSpPr>
          <p:pic>
            <p:nvPicPr>
              <p:cNvPr id="833" name="Google Shape;833;p51"/>
              <p:cNvPicPr preferRelativeResize="0"/>
              <p:nvPr/>
            </p:nvPicPr>
            <p:blipFill rotWithShape="1">
              <a:blip r:embed="rId4">
                <a:alphaModFix/>
              </a:blip>
              <a:srcRect b="0" l="0" r="0" t="0"/>
              <a:stretch/>
            </p:blipFill>
            <p:spPr>
              <a:xfrm>
                <a:off x="10548032" y="2547743"/>
                <a:ext cx="457200" cy="457200"/>
              </a:xfrm>
              <a:prstGeom prst="rect">
                <a:avLst/>
              </a:prstGeom>
              <a:noFill/>
              <a:ln>
                <a:noFill/>
              </a:ln>
            </p:spPr>
          </p:pic>
          <p:sp>
            <p:nvSpPr>
              <p:cNvPr id="834" name="Google Shape;834;p51"/>
              <p:cNvSpPr txBox="1"/>
              <p:nvPr/>
            </p:nvSpPr>
            <p:spPr>
              <a:xfrm>
                <a:off x="10314005" y="3004943"/>
                <a:ext cx="925253"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Amazon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VPC</a:t>
                </a:r>
                <a:endParaRPr/>
              </a:p>
            </p:txBody>
          </p:sp>
        </p:grpSp>
        <p:grpSp>
          <p:nvGrpSpPr>
            <p:cNvPr id="835" name="Google Shape;835;p51"/>
            <p:cNvGrpSpPr/>
            <p:nvPr/>
          </p:nvGrpSpPr>
          <p:grpSpPr>
            <a:xfrm>
              <a:off x="10341807" y="4621711"/>
              <a:ext cx="925253" cy="1041975"/>
              <a:chOff x="10369608" y="4263899"/>
              <a:chExt cx="925253" cy="1041975"/>
            </a:xfrm>
          </p:grpSpPr>
          <p:pic>
            <p:nvPicPr>
              <p:cNvPr id="836" name="Google Shape;836;p51"/>
              <p:cNvPicPr preferRelativeResize="0"/>
              <p:nvPr/>
            </p:nvPicPr>
            <p:blipFill rotWithShape="1">
              <a:blip r:embed="rId4">
                <a:alphaModFix/>
              </a:blip>
              <a:srcRect b="0" l="0" r="0" t="0"/>
              <a:stretch/>
            </p:blipFill>
            <p:spPr>
              <a:xfrm>
                <a:off x="10603635" y="4263899"/>
                <a:ext cx="457200" cy="457200"/>
              </a:xfrm>
              <a:prstGeom prst="rect">
                <a:avLst/>
              </a:prstGeom>
              <a:noFill/>
              <a:ln>
                <a:noFill/>
              </a:ln>
            </p:spPr>
          </p:pic>
          <p:sp>
            <p:nvSpPr>
              <p:cNvPr id="837" name="Google Shape;837;p51"/>
              <p:cNvSpPr txBox="1"/>
              <p:nvPr/>
            </p:nvSpPr>
            <p:spPr>
              <a:xfrm>
                <a:off x="10369608" y="4721099"/>
                <a:ext cx="925253"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Amazon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VPC</a:t>
                </a:r>
                <a:endParaRPr/>
              </a:p>
            </p:txBody>
          </p:sp>
        </p:grpSp>
        <p:grpSp>
          <p:nvGrpSpPr>
            <p:cNvPr id="838" name="Google Shape;838;p51"/>
            <p:cNvGrpSpPr/>
            <p:nvPr/>
          </p:nvGrpSpPr>
          <p:grpSpPr>
            <a:xfrm>
              <a:off x="8565744" y="2182044"/>
              <a:ext cx="1247456" cy="1316251"/>
              <a:chOff x="8627338" y="1824232"/>
              <a:chExt cx="1247456" cy="1316251"/>
            </a:xfrm>
          </p:grpSpPr>
          <p:pic>
            <p:nvPicPr>
              <p:cNvPr id="826" name="Google Shape;826;p51"/>
              <p:cNvPicPr preferRelativeResize="0"/>
              <p:nvPr/>
            </p:nvPicPr>
            <p:blipFill rotWithShape="1">
              <a:blip r:embed="rId6">
                <a:alphaModFix/>
              </a:blip>
              <a:srcRect b="0" l="0" r="0" t="0"/>
              <a:stretch/>
            </p:blipFill>
            <p:spPr>
              <a:xfrm>
                <a:off x="9022466" y="1824232"/>
                <a:ext cx="457200" cy="457200"/>
              </a:xfrm>
              <a:prstGeom prst="rect">
                <a:avLst/>
              </a:prstGeom>
              <a:noFill/>
              <a:ln>
                <a:noFill/>
              </a:ln>
            </p:spPr>
          </p:pic>
          <p:sp>
            <p:nvSpPr>
              <p:cNvPr id="839" name="Google Shape;839;p51"/>
              <p:cNvSpPr txBox="1"/>
              <p:nvPr/>
            </p:nvSpPr>
            <p:spPr>
              <a:xfrm>
                <a:off x="8627338" y="2309486"/>
                <a:ext cx="1247456"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AWS Direct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Connect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gateway</a:t>
                </a:r>
                <a:endParaRPr/>
              </a:p>
            </p:txBody>
          </p:sp>
        </p:grpSp>
        <p:grpSp>
          <p:nvGrpSpPr>
            <p:cNvPr id="840" name="Google Shape;840;p51"/>
            <p:cNvGrpSpPr/>
            <p:nvPr/>
          </p:nvGrpSpPr>
          <p:grpSpPr>
            <a:xfrm>
              <a:off x="8599407" y="5495088"/>
              <a:ext cx="1180131" cy="1041975"/>
              <a:chOff x="8651785" y="5137276"/>
              <a:chExt cx="1180131" cy="1041975"/>
            </a:xfrm>
          </p:grpSpPr>
          <p:pic>
            <p:nvPicPr>
              <p:cNvPr id="824" name="Google Shape;824;p51"/>
              <p:cNvPicPr preferRelativeResize="0"/>
              <p:nvPr/>
            </p:nvPicPr>
            <p:blipFill rotWithShape="1">
              <a:blip r:embed="rId3">
                <a:alphaModFix/>
              </a:blip>
              <a:srcRect b="0" l="0" r="0" t="0"/>
              <a:stretch/>
            </p:blipFill>
            <p:spPr>
              <a:xfrm>
                <a:off x="9013251" y="5137276"/>
                <a:ext cx="457200" cy="457200"/>
              </a:xfrm>
              <a:prstGeom prst="rect">
                <a:avLst/>
              </a:prstGeom>
              <a:noFill/>
              <a:ln>
                <a:noFill/>
              </a:ln>
            </p:spPr>
          </p:pic>
          <p:sp>
            <p:nvSpPr>
              <p:cNvPr id="841" name="Google Shape;841;p51"/>
              <p:cNvSpPr txBox="1"/>
              <p:nvPr/>
            </p:nvSpPr>
            <p:spPr>
              <a:xfrm>
                <a:off x="8651785" y="5594476"/>
                <a:ext cx="1180131"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VPN</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connection</a:t>
                </a:r>
                <a:endParaRPr/>
              </a:p>
            </p:txBody>
          </p:sp>
        </p:grpSp>
        <p:grpSp>
          <p:nvGrpSpPr>
            <p:cNvPr id="842" name="Google Shape;842;p51"/>
            <p:cNvGrpSpPr/>
            <p:nvPr/>
          </p:nvGrpSpPr>
          <p:grpSpPr>
            <a:xfrm>
              <a:off x="8374986" y="3848168"/>
              <a:ext cx="1628972" cy="1297047"/>
              <a:chOff x="8427364" y="3383600"/>
              <a:chExt cx="1628972" cy="1297047"/>
            </a:xfrm>
          </p:grpSpPr>
          <p:pic>
            <p:nvPicPr>
              <p:cNvPr id="823" name="Google Shape;823;p51"/>
              <p:cNvPicPr preferRelativeResize="0"/>
              <p:nvPr/>
            </p:nvPicPr>
            <p:blipFill rotWithShape="1">
              <a:blip r:embed="rId8">
                <a:alphaModFix/>
              </a:blip>
              <a:srcRect b="0" l="0" r="0" t="0"/>
              <a:stretch/>
            </p:blipFill>
            <p:spPr>
              <a:xfrm>
                <a:off x="8886250" y="3383600"/>
                <a:ext cx="711200" cy="711200"/>
              </a:xfrm>
              <a:prstGeom prst="rect">
                <a:avLst/>
              </a:prstGeom>
              <a:noFill/>
              <a:ln>
                <a:noFill/>
              </a:ln>
            </p:spPr>
          </p:pic>
          <p:sp>
            <p:nvSpPr>
              <p:cNvPr id="843" name="Google Shape;843;p51"/>
              <p:cNvSpPr txBox="1"/>
              <p:nvPr/>
            </p:nvSpPr>
            <p:spPr>
              <a:xfrm>
                <a:off x="8427364" y="4095872"/>
                <a:ext cx="1628972"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AWS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Transit Gateway</a:t>
                </a:r>
                <a:endParaRPr/>
              </a:p>
            </p:txBody>
          </p:sp>
        </p:grpSp>
        <p:cxnSp>
          <p:nvCxnSpPr>
            <p:cNvPr id="844" name="Google Shape;844;p51"/>
            <p:cNvCxnSpPr>
              <a:endCxn id="830" idx="3"/>
            </p:cNvCxnSpPr>
            <p:nvPr/>
          </p:nvCxnSpPr>
          <p:spPr>
            <a:xfrm flipH="1">
              <a:off x="7803111" y="4456711"/>
              <a:ext cx="1030800" cy="393600"/>
            </a:xfrm>
            <a:prstGeom prst="straightConnector1">
              <a:avLst/>
            </a:prstGeom>
            <a:noFill/>
            <a:ln cap="flat" cmpd="sng" w="9525">
              <a:solidFill>
                <a:schemeClr val="accent1"/>
              </a:solidFill>
              <a:prstDash val="solid"/>
              <a:miter lim="800000"/>
              <a:headEnd len="sm" w="sm" type="none"/>
              <a:tailEnd len="sm" w="sm" type="none"/>
            </a:ln>
          </p:spPr>
        </p:cxnSp>
        <p:cxnSp>
          <p:nvCxnSpPr>
            <p:cNvPr id="845" name="Google Shape;845;p51"/>
            <p:cNvCxnSpPr>
              <a:endCxn id="833" idx="1"/>
            </p:cNvCxnSpPr>
            <p:nvPr/>
          </p:nvCxnSpPr>
          <p:spPr>
            <a:xfrm flipH="1" rot="10800000">
              <a:off x="9545034" y="3134155"/>
              <a:ext cx="1030800" cy="813300"/>
            </a:xfrm>
            <a:prstGeom prst="straightConnector1">
              <a:avLst/>
            </a:prstGeom>
            <a:noFill/>
            <a:ln cap="flat" cmpd="sng" w="9525">
              <a:solidFill>
                <a:schemeClr val="accent1"/>
              </a:solidFill>
              <a:prstDash val="solid"/>
              <a:miter lim="800000"/>
              <a:headEnd len="sm" w="sm" type="none"/>
              <a:tailEnd len="sm" w="sm" type="none"/>
            </a:ln>
          </p:spPr>
        </p:cxnSp>
        <p:cxnSp>
          <p:nvCxnSpPr>
            <p:cNvPr id="846" name="Google Shape;846;p51"/>
            <p:cNvCxnSpPr>
              <a:endCxn id="836" idx="1"/>
            </p:cNvCxnSpPr>
            <p:nvPr/>
          </p:nvCxnSpPr>
          <p:spPr>
            <a:xfrm>
              <a:off x="9545034" y="4424611"/>
              <a:ext cx="1030800" cy="425700"/>
            </a:xfrm>
            <a:prstGeom prst="straightConnector1">
              <a:avLst/>
            </a:prstGeom>
            <a:noFill/>
            <a:ln cap="flat" cmpd="sng" w="9525">
              <a:solidFill>
                <a:schemeClr val="accent1"/>
              </a:solidFill>
              <a:prstDash val="solid"/>
              <a:miter lim="800000"/>
              <a:headEnd len="sm" w="sm" type="none"/>
              <a:tailEnd len="sm" w="sm" type="non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Activity: Label this network diagram</a:t>
            </a:r>
            <a:endParaRPr/>
          </a:p>
        </p:txBody>
      </p:sp>
      <p:grpSp>
        <p:nvGrpSpPr>
          <p:cNvPr descr="architecture diagram with question marks over various components that need a label." id="852" name="Google Shape;852;p52"/>
          <p:cNvGrpSpPr/>
          <p:nvPr/>
        </p:nvGrpSpPr>
        <p:grpSpPr>
          <a:xfrm>
            <a:off x="152400" y="1207045"/>
            <a:ext cx="11887200" cy="5149305"/>
            <a:chOff x="152400" y="1207045"/>
            <a:chExt cx="11887200" cy="5149305"/>
          </a:xfrm>
        </p:grpSpPr>
        <p:sp>
          <p:nvSpPr>
            <p:cNvPr id="853" name="Google Shape;853;p52"/>
            <p:cNvSpPr/>
            <p:nvPr/>
          </p:nvSpPr>
          <p:spPr>
            <a:xfrm>
              <a:off x="152400" y="1213376"/>
              <a:ext cx="11887200" cy="5142974"/>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AWS Cloud</a:t>
              </a:r>
              <a:endParaRPr/>
            </a:p>
          </p:txBody>
        </p:sp>
        <p:sp>
          <p:nvSpPr>
            <p:cNvPr id="854" name="Google Shape;854;p52"/>
            <p:cNvSpPr/>
            <p:nvPr/>
          </p:nvSpPr>
          <p:spPr>
            <a:xfrm>
              <a:off x="2562575" y="4178210"/>
              <a:ext cx="3202243" cy="164592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a:t>
              </a:r>
              <a:r>
                <a:rPr b="0" i="0" lang="en-US" sz="1600" u="none" cap="none" strike="noStrike">
                  <a:solidFill>
                    <a:srgbClr val="E6F2F8"/>
                  </a:solidFill>
                  <a:latin typeface="Arial"/>
                  <a:ea typeface="Arial"/>
                  <a:cs typeface="Arial"/>
                  <a:sym typeface="Arial"/>
                </a:rPr>
                <a:t>Private subnet</a:t>
              </a:r>
              <a:r>
                <a:rPr b="0" i="0" lang="en-US" sz="1600" u="none" cap="none" strike="noStrike">
                  <a:solidFill>
                    <a:srgbClr val="007CBC"/>
                  </a:solidFill>
                  <a:latin typeface="Arial"/>
                  <a:ea typeface="Arial"/>
                  <a:cs typeface="Arial"/>
                  <a:sym typeface="Arial"/>
                </a:rPr>
                <a:t>: 10.0.2.0/24</a:t>
              </a:r>
              <a:endParaRPr/>
            </a:p>
          </p:txBody>
        </p:sp>
        <p:sp>
          <p:nvSpPr>
            <p:cNvPr id="855" name="Google Shape;855;p52"/>
            <p:cNvSpPr/>
            <p:nvPr/>
          </p:nvSpPr>
          <p:spPr>
            <a:xfrm>
              <a:off x="1330105" y="2319231"/>
              <a:ext cx="6428414" cy="3624131"/>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a:t>
              </a:r>
              <a:endParaRPr/>
            </a:p>
          </p:txBody>
        </p:sp>
        <p:sp>
          <p:nvSpPr>
            <p:cNvPr id="856" name="Google Shape;856;p52"/>
            <p:cNvSpPr/>
            <p:nvPr/>
          </p:nvSpPr>
          <p:spPr>
            <a:xfrm>
              <a:off x="2365951" y="1856508"/>
              <a:ext cx="3591473" cy="4239491"/>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7CBC"/>
                </a:solidFill>
                <a:latin typeface="Arial"/>
                <a:ea typeface="Arial"/>
                <a:cs typeface="Arial"/>
                <a:sym typeface="Arial"/>
              </a:endParaRPr>
            </a:p>
          </p:txBody>
        </p:sp>
        <p:pic>
          <p:nvPicPr>
            <p:cNvPr id="857" name="Google Shape;857;p52"/>
            <p:cNvPicPr preferRelativeResize="0"/>
            <p:nvPr/>
          </p:nvPicPr>
          <p:blipFill rotWithShape="1">
            <a:blip r:embed="rId3">
              <a:alphaModFix/>
            </a:blip>
            <a:srcRect b="0" l="0" r="0" t="0"/>
            <a:stretch/>
          </p:blipFill>
          <p:spPr>
            <a:xfrm>
              <a:off x="152400" y="1207045"/>
              <a:ext cx="457200" cy="457200"/>
            </a:xfrm>
            <a:prstGeom prst="rect">
              <a:avLst/>
            </a:prstGeom>
            <a:noFill/>
            <a:ln>
              <a:noFill/>
            </a:ln>
          </p:spPr>
        </p:pic>
        <p:pic>
          <p:nvPicPr>
            <p:cNvPr id="858" name="Google Shape;858;p52"/>
            <p:cNvPicPr preferRelativeResize="0"/>
            <p:nvPr/>
          </p:nvPicPr>
          <p:blipFill rotWithShape="1">
            <a:blip r:embed="rId4">
              <a:alphaModFix/>
            </a:blip>
            <a:srcRect b="0" l="0" r="0" t="0"/>
            <a:stretch/>
          </p:blipFill>
          <p:spPr>
            <a:xfrm>
              <a:off x="1330104" y="2319231"/>
              <a:ext cx="457200" cy="457200"/>
            </a:xfrm>
            <a:prstGeom prst="rect">
              <a:avLst/>
            </a:prstGeom>
            <a:noFill/>
            <a:ln>
              <a:noFill/>
            </a:ln>
          </p:spPr>
        </p:pic>
        <p:sp>
          <p:nvSpPr>
            <p:cNvPr id="859" name="Google Shape;859;p52"/>
            <p:cNvSpPr txBox="1"/>
            <p:nvPr/>
          </p:nvSpPr>
          <p:spPr>
            <a:xfrm>
              <a:off x="5751918" y="5561494"/>
              <a:ext cx="20066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D8900"/>
                  </a:solidFill>
                  <a:latin typeface="Arial"/>
                  <a:ea typeface="Arial"/>
                  <a:cs typeface="Arial"/>
                  <a:sym typeface="Arial"/>
                </a:rPr>
                <a:t>10.0.0.0/16</a:t>
              </a:r>
              <a:endParaRPr/>
            </a:p>
          </p:txBody>
        </p:sp>
        <p:sp>
          <p:nvSpPr>
            <p:cNvPr id="860" name="Google Shape;860;p52"/>
            <p:cNvSpPr/>
            <p:nvPr/>
          </p:nvSpPr>
          <p:spPr>
            <a:xfrm>
              <a:off x="2562576" y="2442536"/>
              <a:ext cx="3202243" cy="164592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a:t>
              </a:r>
              <a:r>
                <a:rPr b="0" i="0" lang="en-US" sz="1600" u="none" cap="none" strike="noStrike">
                  <a:solidFill>
                    <a:srgbClr val="E9F3E6"/>
                  </a:solidFill>
                  <a:latin typeface="Arial"/>
                  <a:ea typeface="Arial"/>
                  <a:cs typeface="Arial"/>
                  <a:sym typeface="Arial"/>
                </a:rPr>
                <a:t>Public subnet</a:t>
              </a:r>
              <a:r>
                <a:rPr b="0" i="0" lang="en-US" sz="1600" u="none" cap="none" strike="noStrike">
                  <a:solidFill>
                    <a:srgbClr val="1D8900"/>
                  </a:solidFill>
                  <a:latin typeface="Arial"/>
                  <a:ea typeface="Arial"/>
                  <a:cs typeface="Arial"/>
                  <a:sym typeface="Arial"/>
                </a:rPr>
                <a:t>:10.0.1.0/24</a:t>
              </a:r>
              <a:endParaRPr/>
            </a:p>
          </p:txBody>
        </p:sp>
        <p:pic>
          <p:nvPicPr>
            <p:cNvPr id="861" name="Google Shape;861;p52"/>
            <p:cNvPicPr preferRelativeResize="0"/>
            <p:nvPr/>
          </p:nvPicPr>
          <p:blipFill rotWithShape="1">
            <a:blip r:embed="rId5">
              <a:alphaModFix/>
            </a:blip>
            <a:srcRect b="0" l="0" r="0" t="0"/>
            <a:stretch/>
          </p:blipFill>
          <p:spPr>
            <a:xfrm>
              <a:off x="2562577" y="2440178"/>
              <a:ext cx="457200" cy="457200"/>
            </a:xfrm>
            <a:prstGeom prst="rect">
              <a:avLst/>
            </a:prstGeom>
            <a:noFill/>
            <a:ln>
              <a:noFill/>
            </a:ln>
          </p:spPr>
        </p:pic>
        <p:pic>
          <p:nvPicPr>
            <p:cNvPr id="862" name="Google Shape;862;p52"/>
            <p:cNvPicPr preferRelativeResize="0"/>
            <p:nvPr/>
          </p:nvPicPr>
          <p:blipFill rotWithShape="1">
            <a:blip r:embed="rId6">
              <a:alphaModFix/>
            </a:blip>
            <a:srcRect b="0" l="0" r="0" t="0"/>
            <a:stretch/>
          </p:blipFill>
          <p:spPr>
            <a:xfrm>
              <a:off x="6520269" y="2064878"/>
              <a:ext cx="469900" cy="469900"/>
            </a:xfrm>
            <a:prstGeom prst="rect">
              <a:avLst/>
            </a:prstGeom>
            <a:noFill/>
            <a:ln>
              <a:noFill/>
            </a:ln>
          </p:spPr>
        </p:pic>
        <p:pic>
          <p:nvPicPr>
            <p:cNvPr id="863" name="Google Shape;863;p52"/>
            <p:cNvPicPr preferRelativeResize="0"/>
            <p:nvPr/>
          </p:nvPicPr>
          <p:blipFill rotWithShape="1">
            <a:blip r:embed="rId7">
              <a:alphaModFix/>
            </a:blip>
            <a:srcRect b="0" l="0" r="0" t="0"/>
            <a:stretch/>
          </p:blipFill>
          <p:spPr>
            <a:xfrm>
              <a:off x="3201869" y="3034149"/>
              <a:ext cx="457200" cy="457200"/>
            </a:xfrm>
            <a:prstGeom prst="rect">
              <a:avLst/>
            </a:prstGeom>
            <a:noFill/>
            <a:ln>
              <a:noFill/>
            </a:ln>
          </p:spPr>
        </p:pic>
        <p:pic>
          <p:nvPicPr>
            <p:cNvPr id="864" name="Google Shape;864;p52"/>
            <p:cNvPicPr preferRelativeResize="0"/>
            <p:nvPr/>
          </p:nvPicPr>
          <p:blipFill rotWithShape="1">
            <a:blip r:embed="rId7">
              <a:alphaModFix/>
            </a:blip>
            <a:srcRect b="0" l="0" r="0" t="0"/>
            <a:stretch/>
          </p:blipFill>
          <p:spPr>
            <a:xfrm>
              <a:off x="3935096" y="5099544"/>
              <a:ext cx="457200" cy="457200"/>
            </a:xfrm>
            <a:prstGeom prst="rect">
              <a:avLst/>
            </a:prstGeom>
            <a:noFill/>
            <a:ln>
              <a:noFill/>
            </a:ln>
          </p:spPr>
        </p:pic>
        <p:pic>
          <p:nvPicPr>
            <p:cNvPr id="865" name="Google Shape;865;p52"/>
            <p:cNvPicPr preferRelativeResize="0"/>
            <p:nvPr/>
          </p:nvPicPr>
          <p:blipFill rotWithShape="1">
            <a:blip r:embed="rId8">
              <a:alphaModFix/>
            </a:blip>
            <a:srcRect b="0" l="0" r="0" t="0"/>
            <a:stretch/>
          </p:blipFill>
          <p:spPr>
            <a:xfrm>
              <a:off x="2562576" y="4178210"/>
              <a:ext cx="457200" cy="457200"/>
            </a:xfrm>
            <a:prstGeom prst="rect">
              <a:avLst/>
            </a:prstGeom>
            <a:noFill/>
            <a:ln>
              <a:noFill/>
            </a:ln>
          </p:spPr>
        </p:pic>
        <p:pic>
          <p:nvPicPr>
            <p:cNvPr id="866" name="Google Shape;866;p52"/>
            <p:cNvPicPr preferRelativeResize="0"/>
            <p:nvPr/>
          </p:nvPicPr>
          <p:blipFill rotWithShape="1">
            <a:blip r:embed="rId9">
              <a:alphaModFix/>
            </a:blip>
            <a:srcRect b="0" l="0" r="0" t="0"/>
            <a:stretch/>
          </p:blipFill>
          <p:spPr>
            <a:xfrm>
              <a:off x="4706281" y="3053606"/>
              <a:ext cx="469900" cy="469900"/>
            </a:xfrm>
            <a:prstGeom prst="rect">
              <a:avLst/>
            </a:prstGeom>
            <a:noFill/>
            <a:ln>
              <a:noFill/>
            </a:ln>
          </p:spPr>
        </p:pic>
        <p:sp>
          <p:nvSpPr>
            <p:cNvPr id="867" name="Google Shape;867;p52"/>
            <p:cNvSpPr txBox="1"/>
            <p:nvPr/>
          </p:nvSpPr>
          <p:spPr>
            <a:xfrm>
              <a:off x="4789018" y="3576445"/>
              <a:ext cx="463588" cy="33855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Q6</a:t>
              </a:r>
              <a:endParaRPr/>
            </a:p>
          </p:txBody>
        </p:sp>
        <p:sp>
          <p:nvSpPr>
            <p:cNvPr id="868" name="Google Shape;868;p52"/>
            <p:cNvSpPr/>
            <p:nvPr/>
          </p:nvSpPr>
          <p:spPr>
            <a:xfrm>
              <a:off x="419100" y="1733520"/>
              <a:ext cx="7630391" cy="4519622"/>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a:t>
              </a:r>
              <a:endParaRPr/>
            </a:p>
          </p:txBody>
        </p:sp>
        <p:pic>
          <p:nvPicPr>
            <p:cNvPr id="869" name="Google Shape;869;p52"/>
            <p:cNvPicPr preferRelativeResize="0"/>
            <p:nvPr/>
          </p:nvPicPr>
          <p:blipFill rotWithShape="1">
            <a:blip r:embed="rId10">
              <a:alphaModFix/>
            </a:blip>
            <a:srcRect b="0" l="0" r="0" t="0"/>
            <a:stretch/>
          </p:blipFill>
          <p:spPr>
            <a:xfrm>
              <a:off x="419100" y="1733520"/>
              <a:ext cx="457200" cy="457200"/>
            </a:xfrm>
            <a:prstGeom prst="rect">
              <a:avLst/>
            </a:prstGeom>
            <a:noFill/>
            <a:ln>
              <a:noFill/>
            </a:ln>
          </p:spPr>
        </p:pic>
        <p:pic>
          <p:nvPicPr>
            <p:cNvPr id="870" name="Google Shape;870;p52"/>
            <p:cNvPicPr preferRelativeResize="0"/>
            <p:nvPr/>
          </p:nvPicPr>
          <p:blipFill rotWithShape="1">
            <a:blip r:embed="rId11">
              <a:alphaModFix/>
            </a:blip>
            <a:srcRect b="0" l="0" r="0" t="0"/>
            <a:stretch/>
          </p:blipFill>
          <p:spPr>
            <a:xfrm>
              <a:off x="3924072" y="4681068"/>
              <a:ext cx="469900" cy="469900"/>
            </a:xfrm>
            <a:prstGeom prst="rect">
              <a:avLst/>
            </a:prstGeom>
            <a:noFill/>
            <a:ln>
              <a:noFill/>
            </a:ln>
          </p:spPr>
        </p:pic>
        <p:sp>
          <p:nvSpPr>
            <p:cNvPr id="871" name="Google Shape;871;p52"/>
            <p:cNvSpPr txBox="1"/>
            <p:nvPr/>
          </p:nvSpPr>
          <p:spPr>
            <a:xfrm>
              <a:off x="3040479" y="5098133"/>
              <a:ext cx="269626" cy="33855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a:t>
              </a:r>
              <a:endParaRPr/>
            </a:p>
          </p:txBody>
        </p:sp>
        <p:sp>
          <p:nvSpPr>
            <p:cNvPr id="872" name="Google Shape;872;p52"/>
            <p:cNvSpPr txBox="1"/>
            <p:nvPr/>
          </p:nvSpPr>
          <p:spPr>
            <a:xfrm>
              <a:off x="2736208" y="3589779"/>
              <a:ext cx="1495922" cy="33855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FFFF00"/>
                  </a:highlight>
                  <a:latin typeface="Arial"/>
                  <a:ea typeface="Arial"/>
                  <a:cs typeface="Arial"/>
                  <a:sym typeface="Arial"/>
                </a:rPr>
                <a:t> _?_ IP address</a:t>
              </a:r>
              <a:endParaRPr/>
            </a:p>
          </p:txBody>
        </p:sp>
        <p:sp>
          <p:nvSpPr>
            <p:cNvPr id="873" name="Google Shape;873;p52"/>
            <p:cNvSpPr/>
            <p:nvPr/>
          </p:nvSpPr>
          <p:spPr>
            <a:xfrm>
              <a:off x="955963" y="1773378"/>
              <a:ext cx="984594" cy="36576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highlight>
                    <a:srgbClr val="FFFF00"/>
                  </a:highlight>
                  <a:latin typeface="Arial"/>
                  <a:ea typeface="Arial"/>
                  <a:cs typeface="Arial"/>
                  <a:sym typeface="Arial"/>
                </a:rPr>
                <a:t>?</a:t>
              </a:r>
              <a:endParaRPr/>
            </a:p>
          </p:txBody>
        </p:sp>
        <p:sp>
          <p:nvSpPr>
            <p:cNvPr id="874" name="Google Shape;874;p52"/>
            <p:cNvSpPr/>
            <p:nvPr/>
          </p:nvSpPr>
          <p:spPr>
            <a:xfrm>
              <a:off x="1826077" y="2338131"/>
              <a:ext cx="457200" cy="36576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highlight>
                    <a:srgbClr val="FFFF00"/>
                  </a:highlight>
                  <a:latin typeface="Arial"/>
                  <a:ea typeface="Arial"/>
                  <a:cs typeface="Arial"/>
                  <a:sym typeface="Arial"/>
                </a:rPr>
                <a:t>?</a:t>
              </a:r>
              <a:endParaRPr/>
            </a:p>
          </p:txBody>
        </p:sp>
        <p:sp>
          <p:nvSpPr>
            <p:cNvPr id="875" name="Google Shape;875;p52"/>
            <p:cNvSpPr/>
            <p:nvPr/>
          </p:nvSpPr>
          <p:spPr>
            <a:xfrm>
              <a:off x="3741998" y="1911555"/>
              <a:ext cx="984594" cy="36576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highlight>
                    <a:srgbClr val="FFFF00"/>
                  </a:highlight>
                  <a:latin typeface="Arial"/>
                  <a:ea typeface="Arial"/>
                  <a:cs typeface="Arial"/>
                  <a:sym typeface="Arial"/>
                </a:rPr>
                <a:t>?</a:t>
              </a:r>
              <a:endParaRPr/>
            </a:p>
          </p:txBody>
        </p:sp>
        <p:sp>
          <p:nvSpPr>
            <p:cNvPr id="876" name="Google Shape;876;p52"/>
            <p:cNvSpPr txBox="1"/>
            <p:nvPr/>
          </p:nvSpPr>
          <p:spPr>
            <a:xfrm>
              <a:off x="6600938" y="2625946"/>
              <a:ext cx="269626" cy="33855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a:t>
              </a:r>
              <a:endParaRPr/>
            </a:p>
          </p:txBody>
        </p:sp>
        <p:sp>
          <p:nvSpPr>
            <p:cNvPr id="877" name="Google Shape;877;p52"/>
            <p:cNvSpPr txBox="1"/>
            <p:nvPr/>
          </p:nvSpPr>
          <p:spPr>
            <a:xfrm>
              <a:off x="3430469" y="4284320"/>
              <a:ext cx="269626" cy="33855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a:t>
              </a:r>
              <a:endParaRPr/>
            </a:p>
          </p:txBody>
        </p:sp>
        <p:cxnSp>
          <p:nvCxnSpPr>
            <p:cNvPr id="878" name="Google Shape;878;p52"/>
            <p:cNvCxnSpPr>
              <a:stCxn id="871" idx="3"/>
              <a:endCxn id="870" idx="1"/>
            </p:cNvCxnSpPr>
            <p:nvPr/>
          </p:nvCxnSpPr>
          <p:spPr>
            <a:xfrm flipH="1" rot="10800000">
              <a:off x="3310105" y="4916110"/>
              <a:ext cx="614100" cy="351300"/>
            </a:xfrm>
            <a:prstGeom prst="straightConnector1">
              <a:avLst/>
            </a:prstGeom>
            <a:noFill/>
            <a:ln cap="flat" cmpd="sng" w="9525">
              <a:solidFill>
                <a:schemeClr val="accent1"/>
              </a:solidFill>
              <a:prstDash val="solid"/>
              <a:miter lim="800000"/>
              <a:headEnd len="sm" w="sm" type="none"/>
              <a:tailEnd len="sm" w="sm" type="none"/>
            </a:ln>
          </p:spPr>
        </p:cxnSp>
        <p:sp>
          <p:nvSpPr>
            <p:cNvPr id="879" name="Google Shape;879;p52"/>
            <p:cNvSpPr txBox="1"/>
            <p:nvPr/>
          </p:nvSpPr>
          <p:spPr>
            <a:xfrm>
              <a:off x="6577065" y="4577464"/>
              <a:ext cx="269626" cy="33855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a:t>
              </a:r>
              <a:endParaRPr/>
            </a:p>
          </p:txBody>
        </p:sp>
        <p:sp>
          <p:nvSpPr>
            <p:cNvPr id="880" name="Google Shape;880;p52"/>
            <p:cNvSpPr txBox="1"/>
            <p:nvPr/>
          </p:nvSpPr>
          <p:spPr>
            <a:xfrm>
              <a:off x="3444319" y="2497084"/>
              <a:ext cx="269626" cy="33855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a:t>
              </a:r>
              <a:endParaRPr/>
            </a:p>
          </p:txBody>
        </p:sp>
        <p:cxnSp>
          <p:nvCxnSpPr>
            <p:cNvPr id="881" name="Google Shape;881;p52"/>
            <p:cNvCxnSpPr>
              <a:stCxn id="866" idx="3"/>
            </p:cNvCxnSpPr>
            <p:nvPr/>
          </p:nvCxnSpPr>
          <p:spPr>
            <a:xfrm>
              <a:off x="5176181" y="3288556"/>
              <a:ext cx="1224600" cy="995700"/>
            </a:xfrm>
            <a:prstGeom prst="curvedConnector3">
              <a:avLst>
                <a:gd fmla="val 50000" name="adj1"/>
              </a:avLst>
            </a:prstGeom>
            <a:noFill/>
            <a:ln cap="flat" cmpd="sng" w="9525">
              <a:solidFill>
                <a:schemeClr val="accent1"/>
              </a:solidFill>
              <a:prstDash val="solid"/>
              <a:miter lim="800000"/>
              <a:headEnd len="med" w="med" type="triangle"/>
              <a:tailEnd len="med" w="med" type="triangle"/>
            </a:ln>
          </p:spPr>
        </p:cxnSp>
        <p:cxnSp>
          <p:nvCxnSpPr>
            <p:cNvPr id="882" name="Google Shape;882;p52"/>
            <p:cNvCxnSpPr>
              <a:stCxn id="870" idx="3"/>
            </p:cNvCxnSpPr>
            <p:nvPr/>
          </p:nvCxnSpPr>
          <p:spPr>
            <a:xfrm flipH="1" rot="10800000">
              <a:off x="4393972" y="4268618"/>
              <a:ext cx="1974000" cy="647400"/>
            </a:xfrm>
            <a:prstGeom prst="curvedConnector3">
              <a:avLst>
                <a:gd fmla="val 50000" name="adj1"/>
              </a:avLst>
            </a:prstGeom>
            <a:noFill/>
            <a:ln cap="flat" cmpd="sng" w="9525">
              <a:solidFill>
                <a:schemeClr val="accent1"/>
              </a:solidFill>
              <a:prstDash val="solid"/>
              <a:miter lim="800000"/>
              <a:headEnd len="med" w="med" type="triangle"/>
              <a:tailEnd len="med" w="med" type="triangle"/>
            </a:ln>
          </p:spPr>
        </p:cxnSp>
        <p:cxnSp>
          <p:nvCxnSpPr>
            <p:cNvPr id="883" name="Google Shape;883;p52"/>
            <p:cNvCxnSpPr>
              <a:stCxn id="876" idx="2"/>
            </p:cNvCxnSpPr>
            <p:nvPr/>
          </p:nvCxnSpPr>
          <p:spPr>
            <a:xfrm>
              <a:off x="6735751" y="2964500"/>
              <a:ext cx="20100" cy="10536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884" name="Google Shape;884;p52"/>
            <p:cNvCxnSpPr>
              <a:stCxn id="862" idx="0"/>
            </p:cNvCxnSpPr>
            <p:nvPr/>
          </p:nvCxnSpPr>
          <p:spPr>
            <a:xfrm rot="-5400000">
              <a:off x="8241419" y="309878"/>
              <a:ext cx="268800" cy="3241200"/>
            </a:xfrm>
            <a:prstGeom prst="curvedConnector2">
              <a:avLst/>
            </a:prstGeom>
            <a:noFill/>
            <a:ln cap="flat" cmpd="sng" w="9525">
              <a:solidFill>
                <a:schemeClr val="accent1"/>
              </a:solidFill>
              <a:prstDash val="solid"/>
              <a:miter lim="800000"/>
              <a:headEnd len="med" w="med" type="triangle"/>
              <a:tailEnd len="med" w="med" type="triangle"/>
            </a:ln>
          </p:spPr>
        </p:cxnSp>
        <p:pic>
          <p:nvPicPr>
            <p:cNvPr id="885" name="Google Shape;885;p52"/>
            <p:cNvPicPr preferRelativeResize="0"/>
            <p:nvPr/>
          </p:nvPicPr>
          <p:blipFill rotWithShape="1">
            <a:blip r:embed="rId12">
              <a:alphaModFix/>
            </a:blip>
            <a:srcRect b="0" l="0" r="0" t="0"/>
            <a:stretch/>
          </p:blipFill>
          <p:spPr>
            <a:xfrm>
              <a:off x="10119361" y="1271818"/>
              <a:ext cx="1280160" cy="1280160"/>
            </a:xfrm>
            <a:prstGeom prst="rect">
              <a:avLst/>
            </a:prstGeom>
            <a:noFill/>
            <a:ln>
              <a:noFill/>
            </a:ln>
          </p:spPr>
        </p:pic>
        <p:sp>
          <p:nvSpPr>
            <p:cNvPr id="886" name="Google Shape;886;p52"/>
            <p:cNvSpPr txBox="1"/>
            <p:nvPr/>
          </p:nvSpPr>
          <p:spPr>
            <a:xfrm>
              <a:off x="10310440" y="2610729"/>
              <a:ext cx="8980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Internet</a:t>
              </a:r>
              <a:endParaRPr/>
            </a:p>
          </p:txBody>
        </p:sp>
        <p:sp>
          <p:nvSpPr>
            <p:cNvPr id="887" name="Google Shape;887;p52"/>
            <p:cNvSpPr txBox="1"/>
            <p:nvPr/>
          </p:nvSpPr>
          <p:spPr>
            <a:xfrm>
              <a:off x="3440976" y="5570029"/>
              <a:ext cx="1441420" cy="33855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FFFF00"/>
                  </a:highlight>
                  <a:latin typeface="Arial"/>
                  <a:ea typeface="Arial"/>
                  <a:cs typeface="Arial"/>
                  <a:sym typeface="Arial"/>
                </a:rPr>
                <a:t>_?_ IP address</a:t>
              </a:r>
              <a:endParaRPr/>
            </a:p>
          </p:txBody>
        </p:sp>
        <p:pic>
          <p:nvPicPr>
            <p:cNvPr id="888" name="Google Shape;888;p52"/>
            <p:cNvPicPr preferRelativeResize="0"/>
            <p:nvPr/>
          </p:nvPicPr>
          <p:blipFill rotWithShape="1">
            <a:blip r:embed="rId13">
              <a:alphaModFix/>
            </a:blip>
            <a:srcRect b="0" l="0" r="0" t="0"/>
            <a:stretch/>
          </p:blipFill>
          <p:spPr>
            <a:xfrm>
              <a:off x="6490005" y="4037021"/>
              <a:ext cx="469900" cy="469900"/>
            </a:xfrm>
            <a:prstGeom prst="rect">
              <a:avLst/>
            </a:prstGeom>
            <a:noFill/>
            <a:ln>
              <a:noFill/>
            </a:ln>
          </p:spPr>
        </p:pic>
      </p:grpSp>
      <p:graphicFrame>
        <p:nvGraphicFramePr>
          <p:cNvPr id="889" name="Google Shape;889;p52"/>
          <p:cNvGraphicFramePr/>
          <p:nvPr/>
        </p:nvGraphicFramePr>
        <p:xfrm>
          <a:off x="8917385" y="3970965"/>
          <a:ext cx="3000000" cy="3000000"/>
        </p:xfrm>
        <a:graphic>
          <a:graphicData uri="http://schemas.openxmlformats.org/drawingml/2006/table">
            <a:tbl>
              <a:tblPr bandRow="1" firstRow="1">
                <a:noFill/>
                <a:tableStyleId>{0E17C3FD-ADD7-4907-BFE8-A96E9E60DA65}</a:tableStyleId>
              </a:tblPr>
              <a:tblGrid>
                <a:gridCol w="1465575"/>
                <a:gridCol w="930150"/>
              </a:tblGrid>
              <a:tr h="370850">
                <a:tc>
                  <a:txBody>
                    <a:bodyPr/>
                    <a:lstStyle/>
                    <a:p>
                      <a:pPr indent="0" lvl="0" marL="0" marR="0" rtl="0" algn="l">
                        <a:spcBef>
                          <a:spcPts val="0"/>
                        </a:spcBef>
                        <a:spcAft>
                          <a:spcPts val="0"/>
                        </a:spcAft>
                        <a:buNone/>
                      </a:pPr>
                      <a:r>
                        <a:rPr b="1" lang="en-US" sz="1600"/>
                        <a:t>Destination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lang="en-US" sz="1600">
                          <a:highlight>
                            <a:srgbClr val="FFFF00"/>
                          </a:highlight>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local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solidFill>
                            <a:schemeClr val="dk1"/>
                          </a:solidFill>
                        </a:rPr>
                        <a:t>0.0.0.0/0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chemeClr val="dk1"/>
                          </a:solidFill>
                          <a:highlight>
                            <a:srgbClr val="FFFF00"/>
                          </a:highlight>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descr="question marks pointing to boxes around a 2 by 3 table and around a row in the table.  two cells of the table have a question mark." id="890" name="Google Shape;890;p52"/>
          <p:cNvGrpSpPr/>
          <p:nvPr/>
        </p:nvGrpSpPr>
        <p:grpSpPr>
          <a:xfrm>
            <a:off x="7908561" y="2676601"/>
            <a:ext cx="3635639" cy="2474367"/>
            <a:chOff x="7908561" y="2676601"/>
            <a:chExt cx="3635639" cy="2474367"/>
          </a:xfrm>
        </p:grpSpPr>
        <p:cxnSp>
          <p:nvCxnSpPr>
            <p:cNvPr id="891" name="Google Shape;891;p52"/>
            <p:cNvCxnSpPr>
              <a:stCxn id="892" idx="0"/>
              <a:endCxn id="893" idx="2"/>
            </p:cNvCxnSpPr>
            <p:nvPr/>
          </p:nvCxnSpPr>
          <p:spPr>
            <a:xfrm rot="10800000">
              <a:off x="9303288" y="3015122"/>
              <a:ext cx="813600" cy="876000"/>
            </a:xfrm>
            <a:prstGeom prst="straightConnector1">
              <a:avLst/>
            </a:prstGeom>
            <a:noFill/>
            <a:ln cap="flat" cmpd="sng" w="9525">
              <a:solidFill>
                <a:schemeClr val="accent1"/>
              </a:solidFill>
              <a:prstDash val="solid"/>
              <a:miter lim="800000"/>
              <a:headEnd len="sm" w="sm" type="none"/>
              <a:tailEnd len="sm" w="sm" type="none"/>
            </a:ln>
          </p:spPr>
        </p:cxnSp>
        <p:sp>
          <p:nvSpPr>
            <p:cNvPr id="893" name="Google Shape;893;p52"/>
            <p:cNvSpPr txBox="1"/>
            <p:nvPr/>
          </p:nvSpPr>
          <p:spPr>
            <a:xfrm>
              <a:off x="9154039" y="2676601"/>
              <a:ext cx="298480" cy="33855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a:t>
              </a:r>
              <a:endParaRPr/>
            </a:p>
          </p:txBody>
        </p:sp>
        <p:sp>
          <p:nvSpPr>
            <p:cNvPr id="894" name="Google Shape;894;p52"/>
            <p:cNvSpPr/>
            <p:nvPr/>
          </p:nvSpPr>
          <p:spPr>
            <a:xfrm>
              <a:off x="8709560" y="4268549"/>
              <a:ext cx="2834640" cy="520964"/>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95" name="Google Shape;895;p52"/>
            <p:cNvCxnSpPr>
              <a:stCxn id="894" idx="1"/>
              <a:endCxn id="896" idx="3"/>
            </p:cNvCxnSpPr>
            <p:nvPr/>
          </p:nvCxnSpPr>
          <p:spPr>
            <a:xfrm rot="10800000">
              <a:off x="8207060" y="3875631"/>
              <a:ext cx="502500" cy="653400"/>
            </a:xfrm>
            <a:prstGeom prst="straightConnector1">
              <a:avLst/>
            </a:prstGeom>
            <a:noFill/>
            <a:ln cap="flat" cmpd="sng" w="9525">
              <a:solidFill>
                <a:schemeClr val="accent1"/>
              </a:solidFill>
              <a:prstDash val="solid"/>
              <a:miter lim="800000"/>
              <a:headEnd len="sm" w="sm" type="none"/>
              <a:tailEnd len="sm" w="sm" type="none"/>
            </a:ln>
          </p:spPr>
        </p:cxnSp>
        <p:sp>
          <p:nvSpPr>
            <p:cNvPr id="896" name="Google Shape;896;p52"/>
            <p:cNvSpPr txBox="1"/>
            <p:nvPr/>
          </p:nvSpPr>
          <p:spPr>
            <a:xfrm>
              <a:off x="7908561" y="3706456"/>
              <a:ext cx="298480" cy="33855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a:t>
              </a:r>
              <a:endParaRPr/>
            </a:p>
          </p:txBody>
        </p:sp>
        <p:sp>
          <p:nvSpPr>
            <p:cNvPr id="892" name="Google Shape;892;p52"/>
            <p:cNvSpPr/>
            <p:nvPr/>
          </p:nvSpPr>
          <p:spPr>
            <a:xfrm>
              <a:off x="8834255" y="3891122"/>
              <a:ext cx="2565266" cy="1259846"/>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97" name="Google Shape;897;p5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98" name="Google Shape;898;p5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Activity: Solution</a:t>
            </a:r>
            <a:endParaRPr/>
          </a:p>
        </p:txBody>
      </p:sp>
      <p:grpSp>
        <p:nvGrpSpPr>
          <p:cNvPr descr="labeled architecture diagram." id="904" name="Google Shape;904;p53"/>
          <p:cNvGrpSpPr/>
          <p:nvPr/>
        </p:nvGrpSpPr>
        <p:grpSpPr>
          <a:xfrm>
            <a:off x="152400" y="1207045"/>
            <a:ext cx="11887200" cy="5149305"/>
            <a:chOff x="152400" y="1207045"/>
            <a:chExt cx="11887200" cy="5149305"/>
          </a:xfrm>
        </p:grpSpPr>
        <p:sp>
          <p:nvSpPr>
            <p:cNvPr id="905" name="Google Shape;905;p53"/>
            <p:cNvSpPr/>
            <p:nvPr/>
          </p:nvSpPr>
          <p:spPr>
            <a:xfrm>
              <a:off x="2562575" y="4178210"/>
              <a:ext cx="3202243" cy="164592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a:t>
              </a:r>
              <a:r>
                <a:rPr b="0" i="0" lang="en-US" sz="1600" u="none" cap="none" strike="noStrike">
                  <a:solidFill>
                    <a:srgbClr val="E6F2F8"/>
                  </a:solidFill>
                  <a:latin typeface="Arial"/>
                  <a:ea typeface="Arial"/>
                  <a:cs typeface="Arial"/>
                  <a:sym typeface="Arial"/>
                </a:rPr>
                <a:t>Private subnet</a:t>
              </a:r>
              <a:r>
                <a:rPr b="0" i="0" lang="en-US" sz="1600" u="none" cap="none" strike="noStrike">
                  <a:solidFill>
                    <a:srgbClr val="007CBC"/>
                  </a:solidFill>
                  <a:latin typeface="Arial"/>
                  <a:ea typeface="Arial"/>
                  <a:cs typeface="Arial"/>
                  <a:sym typeface="Arial"/>
                </a:rPr>
                <a:t>: 10.0.2.0/24</a:t>
              </a:r>
              <a:endParaRPr/>
            </a:p>
          </p:txBody>
        </p:sp>
        <p:sp>
          <p:nvSpPr>
            <p:cNvPr id="906" name="Google Shape;906;p53"/>
            <p:cNvSpPr/>
            <p:nvPr/>
          </p:nvSpPr>
          <p:spPr>
            <a:xfrm>
              <a:off x="1330105" y="2319231"/>
              <a:ext cx="6428414" cy="3624131"/>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a:t>
              </a:r>
              <a:endParaRPr/>
            </a:p>
          </p:txBody>
        </p:sp>
        <p:sp>
          <p:nvSpPr>
            <p:cNvPr id="907" name="Google Shape;907;p53"/>
            <p:cNvSpPr/>
            <p:nvPr/>
          </p:nvSpPr>
          <p:spPr>
            <a:xfrm>
              <a:off x="152400" y="1213376"/>
              <a:ext cx="11887200" cy="5142974"/>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AWS Cloud</a:t>
              </a:r>
              <a:endParaRPr/>
            </a:p>
          </p:txBody>
        </p:sp>
        <p:sp>
          <p:nvSpPr>
            <p:cNvPr id="908" name="Google Shape;908;p53"/>
            <p:cNvSpPr/>
            <p:nvPr/>
          </p:nvSpPr>
          <p:spPr>
            <a:xfrm>
              <a:off x="2365951" y="1856508"/>
              <a:ext cx="3591473" cy="4239491"/>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7CBC"/>
                </a:solidFill>
                <a:latin typeface="Arial"/>
                <a:ea typeface="Arial"/>
                <a:cs typeface="Arial"/>
                <a:sym typeface="Arial"/>
              </a:endParaRPr>
            </a:p>
          </p:txBody>
        </p:sp>
        <p:pic>
          <p:nvPicPr>
            <p:cNvPr id="909" name="Google Shape;909;p53"/>
            <p:cNvPicPr preferRelativeResize="0"/>
            <p:nvPr/>
          </p:nvPicPr>
          <p:blipFill rotWithShape="1">
            <a:blip r:embed="rId3">
              <a:alphaModFix/>
            </a:blip>
            <a:srcRect b="0" l="0" r="0" t="0"/>
            <a:stretch/>
          </p:blipFill>
          <p:spPr>
            <a:xfrm>
              <a:off x="152400" y="1207045"/>
              <a:ext cx="457200" cy="457200"/>
            </a:xfrm>
            <a:prstGeom prst="rect">
              <a:avLst/>
            </a:prstGeom>
            <a:noFill/>
            <a:ln>
              <a:noFill/>
            </a:ln>
          </p:spPr>
        </p:pic>
        <p:pic>
          <p:nvPicPr>
            <p:cNvPr id="910" name="Google Shape;910;p53"/>
            <p:cNvPicPr preferRelativeResize="0"/>
            <p:nvPr/>
          </p:nvPicPr>
          <p:blipFill rotWithShape="1">
            <a:blip r:embed="rId4">
              <a:alphaModFix/>
            </a:blip>
            <a:srcRect b="0" l="0" r="0" t="0"/>
            <a:stretch/>
          </p:blipFill>
          <p:spPr>
            <a:xfrm>
              <a:off x="1330104" y="2319231"/>
              <a:ext cx="457200" cy="457200"/>
            </a:xfrm>
            <a:prstGeom prst="rect">
              <a:avLst/>
            </a:prstGeom>
            <a:noFill/>
            <a:ln>
              <a:noFill/>
            </a:ln>
          </p:spPr>
        </p:pic>
        <p:sp>
          <p:nvSpPr>
            <p:cNvPr id="911" name="Google Shape;911;p53"/>
            <p:cNvSpPr txBox="1"/>
            <p:nvPr/>
          </p:nvSpPr>
          <p:spPr>
            <a:xfrm>
              <a:off x="5751918" y="5561494"/>
              <a:ext cx="20066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D8900"/>
                  </a:solidFill>
                  <a:latin typeface="Arial"/>
                  <a:ea typeface="Arial"/>
                  <a:cs typeface="Arial"/>
                  <a:sym typeface="Arial"/>
                </a:rPr>
                <a:t>10.0.0.0/16</a:t>
              </a:r>
              <a:endParaRPr/>
            </a:p>
          </p:txBody>
        </p:sp>
        <p:sp>
          <p:nvSpPr>
            <p:cNvPr id="912" name="Google Shape;912;p53"/>
            <p:cNvSpPr/>
            <p:nvPr/>
          </p:nvSpPr>
          <p:spPr>
            <a:xfrm>
              <a:off x="2562576" y="2442536"/>
              <a:ext cx="3202243" cy="164592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a:t>
              </a:r>
              <a:r>
                <a:rPr b="0" i="0" lang="en-US" sz="1600" u="none" cap="none" strike="noStrike">
                  <a:solidFill>
                    <a:srgbClr val="E9F3E6"/>
                  </a:solidFill>
                  <a:latin typeface="Arial"/>
                  <a:ea typeface="Arial"/>
                  <a:cs typeface="Arial"/>
                  <a:sym typeface="Arial"/>
                </a:rPr>
                <a:t>Public subnet</a:t>
              </a:r>
              <a:r>
                <a:rPr b="0" i="0" lang="en-US" sz="1600" u="none" cap="none" strike="noStrike">
                  <a:solidFill>
                    <a:srgbClr val="1D8900"/>
                  </a:solidFill>
                  <a:latin typeface="Arial"/>
                  <a:ea typeface="Arial"/>
                  <a:cs typeface="Arial"/>
                  <a:sym typeface="Arial"/>
                </a:rPr>
                <a:t>:10.0.1.0/24</a:t>
              </a:r>
              <a:endParaRPr/>
            </a:p>
          </p:txBody>
        </p:sp>
        <p:pic>
          <p:nvPicPr>
            <p:cNvPr id="913" name="Google Shape;913;p53"/>
            <p:cNvPicPr preferRelativeResize="0"/>
            <p:nvPr/>
          </p:nvPicPr>
          <p:blipFill rotWithShape="1">
            <a:blip r:embed="rId5">
              <a:alphaModFix/>
            </a:blip>
            <a:srcRect b="0" l="0" r="0" t="0"/>
            <a:stretch/>
          </p:blipFill>
          <p:spPr>
            <a:xfrm>
              <a:off x="2562577" y="2440178"/>
              <a:ext cx="457200" cy="457200"/>
            </a:xfrm>
            <a:prstGeom prst="rect">
              <a:avLst/>
            </a:prstGeom>
            <a:noFill/>
            <a:ln>
              <a:noFill/>
            </a:ln>
          </p:spPr>
        </p:pic>
        <p:pic>
          <p:nvPicPr>
            <p:cNvPr id="914" name="Google Shape;914;p53"/>
            <p:cNvPicPr preferRelativeResize="0"/>
            <p:nvPr/>
          </p:nvPicPr>
          <p:blipFill rotWithShape="1">
            <a:blip r:embed="rId6">
              <a:alphaModFix/>
            </a:blip>
            <a:srcRect b="0" l="0" r="0" t="0"/>
            <a:stretch/>
          </p:blipFill>
          <p:spPr>
            <a:xfrm>
              <a:off x="6520269" y="2064878"/>
              <a:ext cx="469900" cy="469900"/>
            </a:xfrm>
            <a:prstGeom prst="rect">
              <a:avLst/>
            </a:prstGeom>
            <a:noFill/>
            <a:ln>
              <a:noFill/>
            </a:ln>
          </p:spPr>
        </p:pic>
        <p:pic>
          <p:nvPicPr>
            <p:cNvPr id="915" name="Google Shape;915;p53"/>
            <p:cNvPicPr preferRelativeResize="0"/>
            <p:nvPr/>
          </p:nvPicPr>
          <p:blipFill rotWithShape="1">
            <a:blip r:embed="rId7">
              <a:alphaModFix/>
            </a:blip>
            <a:srcRect b="0" l="0" r="0" t="0"/>
            <a:stretch/>
          </p:blipFill>
          <p:spPr>
            <a:xfrm>
              <a:off x="3201869" y="3034149"/>
              <a:ext cx="457200" cy="457200"/>
            </a:xfrm>
            <a:prstGeom prst="rect">
              <a:avLst/>
            </a:prstGeom>
            <a:noFill/>
            <a:ln>
              <a:noFill/>
            </a:ln>
          </p:spPr>
        </p:pic>
        <p:pic>
          <p:nvPicPr>
            <p:cNvPr id="916" name="Google Shape;916;p53"/>
            <p:cNvPicPr preferRelativeResize="0"/>
            <p:nvPr/>
          </p:nvPicPr>
          <p:blipFill rotWithShape="1">
            <a:blip r:embed="rId7">
              <a:alphaModFix/>
            </a:blip>
            <a:srcRect b="0" l="0" r="0" t="0"/>
            <a:stretch/>
          </p:blipFill>
          <p:spPr>
            <a:xfrm>
              <a:off x="3935096" y="5099544"/>
              <a:ext cx="457200" cy="457200"/>
            </a:xfrm>
            <a:prstGeom prst="rect">
              <a:avLst/>
            </a:prstGeom>
            <a:noFill/>
            <a:ln>
              <a:noFill/>
            </a:ln>
          </p:spPr>
        </p:pic>
        <p:pic>
          <p:nvPicPr>
            <p:cNvPr id="917" name="Google Shape;917;p53"/>
            <p:cNvPicPr preferRelativeResize="0"/>
            <p:nvPr/>
          </p:nvPicPr>
          <p:blipFill rotWithShape="1">
            <a:blip r:embed="rId8">
              <a:alphaModFix/>
            </a:blip>
            <a:srcRect b="0" l="0" r="0" t="0"/>
            <a:stretch/>
          </p:blipFill>
          <p:spPr>
            <a:xfrm>
              <a:off x="2562576" y="4178210"/>
              <a:ext cx="457200" cy="457200"/>
            </a:xfrm>
            <a:prstGeom prst="rect">
              <a:avLst/>
            </a:prstGeom>
            <a:noFill/>
            <a:ln>
              <a:noFill/>
            </a:ln>
          </p:spPr>
        </p:pic>
        <p:pic>
          <p:nvPicPr>
            <p:cNvPr id="918" name="Google Shape;918;p53"/>
            <p:cNvPicPr preferRelativeResize="0"/>
            <p:nvPr/>
          </p:nvPicPr>
          <p:blipFill rotWithShape="1">
            <a:blip r:embed="rId9">
              <a:alphaModFix/>
            </a:blip>
            <a:srcRect b="0" l="0" r="0" t="0"/>
            <a:stretch/>
          </p:blipFill>
          <p:spPr>
            <a:xfrm>
              <a:off x="4706281" y="3053606"/>
              <a:ext cx="469900" cy="469900"/>
            </a:xfrm>
            <a:prstGeom prst="rect">
              <a:avLst/>
            </a:prstGeom>
            <a:noFill/>
            <a:ln>
              <a:noFill/>
            </a:ln>
          </p:spPr>
        </p:pic>
        <p:sp>
          <p:nvSpPr>
            <p:cNvPr id="919" name="Google Shape;919;p53"/>
            <p:cNvSpPr txBox="1"/>
            <p:nvPr/>
          </p:nvSpPr>
          <p:spPr>
            <a:xfrm>
              <a:off x="4789018" y="3576445"/>
              <a:ext cx="1395190" cy="33855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NAT gateway</a:t>
              </a:r>
              <a:endParaRPr/>
            </a:p>
          </p:txBody>
        </p:sp>
        <p:sp>
          <p:nvSpPr>
            <p:cNvPr id="920" name="Google Shape;920;p53"/>
            <p:cNvSpPr/>
            <p:nvPr/>
          </p:nvSpPr>
          <p:spPr>
            <a:xfrm>
              <a:off x="419100" y="1733520"/>
              <a:ext cx="7630391" cy="4519622"/>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a:t>
              </a:r>
              <a:endParaRPr/>
            </a:p>
          </p:txBody>
        </p:sp>
        <p:pic>
          <p:nvPicPr>
            <p:cNvPr id="921" name="Google Shape;921;p53"/>
            <p:cNvPicPr preferRelativeResize="0"/>
            <p:nvPr/>
          </p:nvPicPr>
          <p:blipFill rotWithShape="1">
            <a:blip r:embed="rId10">
              <a:alphaModFix/>
            </a:blip>
            <a:srcRect b="0" l="0" r="0" t="0"/>
            <a:stretch/>
          </p:blipFill>
          <p:spPr>
            <a:xfrm>
              <a:off x="419100" y="1733520"/>
              <a:ext cx="457200" cy="457200"/>
            </a:xfrm>
            <a:prstGeom prst="rect">
              <a:avLst/>
            </a:prstGeom>
            <a:noFill/>
            <a:ln>
              <a:noFill/>
            </a:ln>
          </p:spPr>
        </p:pic>
        <p:pic>
          <p:nvPicPr>
            <p:cNvPr id="922" name="Google Shape;922;p53"/>
            <p:cNvPicPr preferRelativeResize="0"/>
            <p:nvPr/>
          </p:nvPicPr>
          <p:blipFill rotWithShape="1">
            <a:blip r:embed="rId11">
              <a:alphaModFix/>
            </a:blip>
            <a:srcRect b="0" l="0" r="0" t="0"/>
            <a:stretch/>
          </p:blipFill>
          <p:spPr>
            <a:xfrm>
              <a:off x="3924072" y="4681068"/>
              <a:ext cx="469900" cy="469900"/>
            </a:xfrm>
            <a:prstGeom prst="rect">
              <a:avLst/>
            </a:prstGeom>
            <a:noFill/>
            <a:ln>
              <a:noFill/>
            </a:ln>
          </p:spPr>
        </p:pic>
        <p:sp>
          <p:nvSpPr>
            <p:cNvPr id="923" name="Google Shape;923;p53"/>
            <p:cNvSpPr txBox="1"/>
            <p:nvPr/>
          </p:nvSpPr>
          <p:spPr>
            <a:xfrm>
              <a:off x="2570973" y="4917305"/>
              <a:ext cx="971741" cy="830997"/>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Elastic</a:t>
              </a:r>
              <a:br>
                <a:rPr lang="en-US" sz="1600">
                  <a:solidFill>
                    <a:schemeClr val="dk1"/>
                  </a:solidFill>
                  <a:highlight>
                    <a:srgbClr val="FFFF00"/>
                  </a:highlight>
                  <a:latin typeface="Arial"/>
                  <a:ea typeface="Arial"/>
                  <a:cs typeface="Arial"/>
                  <a:sym typeface="Arial"/>
                </a:rPr>
              </a:br>
              <a:r>
                <a:rPr lang="en-US" sz="1600">
                  <a:solidFill>
                    <a:schemeClr val="dk1"/>
                  </a:solidFill>
                  <a:highlight>
                    <a:srgbClr val="FFFF00"/>
                  </a:highlight>
                  <a:latin typeface="Arial"/>
                  <a:ea typeface="Arial"/>
                  <a:cs typeface="Arial"/>
                  <a:sym typeface="Arial"/>
                </a:rPr>
                <a:t>network</a:t>
              </a:r>
              <a:br>
                <a:rPr lang="en-US" sz="1600">
                  <a:solidFill>
                    <a:schemeClr val="dk1"/>
                  </a:solidFill>
                  <a:highlight>
                    <a:srgbClr val="FFFF00"/>
                  </a:highlight>
                  <a:latin typeface="Arial"/>
                  <a:ea typeface="Arial"/>
                  <a:cs typeface="Arial"/>
                  <a:sym typeface="Arial"/>
                </a:rPr>
              </a:br>
              <a:r>
                <a:rPr lang="en-US" sz="1600">
                  <a:solidFill>
                    <a:schemeClr val="dk1"/>
                  </a:solidFill>
                  <a:highlight>
                    <a:srgbClr val="FFFF00"/>
                  </a:highlight>
                  <a:latin typeface="Arial"/>
                  <a:ea typeface="Arial"/>
                  <a:cs typeface="Arial"/>
                  <a:sym typeface="Arial"/>
                </a:rPr>
                <a:t>interface</a:t>
              </a:r>
              <a:endParaRPr/>
            </a:p>
          </p:txBody>
        </p:sp>
        <p:sp>
          <p:nvSpPr>
            <p:cNvPr id="924" name="Google Shape;924;p53"/>
            <p:cNvSpPr txBox="1"/>
            <p:nvPr/>
          </p:nvSpPr>
          <p:spPr>
            <a:xfrm>
              <a:off x="2599153" y="3589779"/>
              <a:ext cx="1770036" cy="33855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FFFF00"/>
                  </a:highlight>
                  <a:latin typeface="Arial"/>
                  <a:ea typeface="Arial"/>
                  <a:cs typeface="Arial"/>
                  <a:sym typeface="Arial"/>
                </a:rPr>
                <a:t>Private IP address</a:t>
              </a:r>
              <a:endParaRPr/>
            </a:p>
          </p:txBody>
        </p:sp>
        <p:sp>
          <p:nvSpPr>
            <p:cNvPr id="925" name="Google Shape;925;p53"/>
            <p:cNvSpPr/>
            <p:nvPr/>
          </p:nvSpPr>
          <p:spPr>
            <a:xfrm>
              <a:off x="955963" y="1773378"/>
              <a:ext cx="984594" cy="36576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highlight>
                    <a:srgbClr val="FFFF00"/>
                  </a:highlight>
                  <a:latin typeface="Arial"/>
                  <a:ea typeface="Arial"/>
                  <a:cs typeface="Arial"/>
                  <a:sym typeface="Arial"/>
                </a:rPr>
                <a:t>Region</a:t>
              </a:r>
              <a:endParaRPr/>
            </a:p>
          </p:txBody>
        </p:sp>
        <p:sp>
          <p:nvSpPr>
            <p:cNvPr id="926" name="Google Shape;926;p53"/>
            <p:cNvSpPr/>
            <p:nvPr/>
          </p:nvSpPr>
          <p:spPr>
            <a:xfrm>
              <a:off x="1826077" y="2338131"/>
              <a:ext cx="640080" cy="365760"/>
            </a:xfrm>
            <a:prstGeom prst="rect">
              <a:avLst/>
            </a:prstGeom>
            <a:solidFill>
              <a:schemeClr val="l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highlight>
                    <a:srgbClr val="FFFF00"/>
                  </a:highlight>
                  <a:latin typeface="Arial"/>
                  <a:ea typeface="Arial"/>
                  <a:cs typeface="Arial"/>
                  <a:sym typeface="Arial"/>
                </a:rPr>
                <a:t>VPC</a:t>
              </a:r>
              <a:endParaRPr/>
            </a:p>
          </p:txBody>
        </p:sp>
        <p:sp>
          <p:nvSpPr>
            <p:cNvPr id="927" name="Google Shape;927;p53"/>
            <p:cNvSpPr txBox="1"/>
            <p:nvPr/>
          </p:nvSpPr>
          <p:spPr>
            <a:xfrm>
              <a:off x="6285603" y="2625946"/>
              <a:ext cx="947695" cy="58477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FFFF00"/>
                  </a:highlight>
                  <a:latin typeface="Arial"/>
                  <a:ea typeface="Arial"/>
                  <a:cs typeface="Arial"/>
                  <a:sym typeface="Arial"/>
                </a:rPr>
                <a:t>Internet</a:t>
              </a:r>
              <a:br>
                <a:rPr lang="en-US" sz="1600">
                  <a:solidFill>
                    <a:schemeClr val="dk1"/>
                  </a:solidFill>
                  <a:highlight>
                    <a:srgbClr val="FFFF00"/>
                  </a:highlight>
                  <a:latin typeface="Arial"/>
                  <a:ea typeface="Arial"/>
                  <a:cs typeface="Arial"/>
                  <a:sym typeface="Arial"/>
                </a:rPr>
              </a:br>
              <a:r>
                <a:rPr lang="en-US" sz="1600">
                  <a:solidFill>
                    <a:schemeClr val="dk1"/>
                  </a:solidFill>
                  <a:highlight>
                    <a:srgbClr val="FFFF00"/>
                  </a:highlight>
                  <a:latin typeface="Arial"/>
                  <a:ea typeface="Arial"/>
                  <a:cs typeface="Arial"/>
                  <a:sym typeface="Arial"/>
                </a:rPr>
                <a:t>gateway</a:t>
              </a:r>
              <a:endParaRPr/>
            </a:p>
          </p:txBody>
        </p:sp>
        <p:sp>
          <p:nvSpPr>
            <p:cNvPr id="928" name="Google Shape;928;p53"/>
            <p:cNvSpPr txBox="1"/>
            <p:nvPr/>
          </p:nvSpPr>
          <p:spPr>
            <a:xfrm>
              <a:off x="2859747" y="4171640"/>
              <a:ext cx="1495922" cy="33855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Private subnet</a:t>
              </a:r>
              <a:endParaRPr/>
            </a:p>
          </p:txBody>
        </p:sp>
        <p:cxnSp>
          <p:nvCxnSpPr>
            <p:cNvPr id="929" name="Google Shape;929;p53"/>
            <p:cNvCxnSpPr>
              <a:stCxn id="923" idx="3"/>
              <a:endCxn id="922" idx="1"/>
            </p:cNvCxnSpPr>
            <p:nvPr/>
          </p:nvCxnSpPr>
          <p:spPr>
            <a:xfrm flipH="1" rot="10800000">
              <a:off x="3542714" y="4916104"/>
              <a:ext cx="381300" cy="416700"/>
            </a:xfrm>
            <a:prstGeom prst="straightConnector1">
              <a:avLst/>
            </a:prstGeom>
            <a:noFill/>
            <a:ln cap="flat" cmpd="sng" w="9525">
              <a:solidFill>
                <a:schemeClr val="accent1"/>
              </a:solidFill>
              <a:prstDash val="solid"/>
              <a:miter lim="800000"/>
              <a:headEnd len="sm" w="sm" type="none"/>
              <a:tailEnd len="sm" w="sm" type="none"/>
            </a:ln>
          </p:spPr>
        </p:cxnSp>
        <p:sp>
          <p:nvSpPr>
            <p:cNvPr id="930" name="Google Shape;930;p53"/>
            <p:cNvSpPr txBox="1"/>
            <p:nvPr/>
          </p:nvSpPr>
          <p:spPr>
            <a:xfrm>
              <a:off x="6127884" y="4531664"/>
              <a:ext cx="1233030" cy="33855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FFFF00"/>
                  </a:highlight>
                  <a:latin typeface="Arial"/>
                  <a:ea typeface="Arial"/>
                  <a:cs typeface="Arial"/>
                  <a:sym typeface="Arial"/>
                </a:rPr>
                <a:t>Route table</a:t>
              </a:r>
              <a:endParaRPr/>
            </a:p>
          </p:txBody>
        </p:sp>
        <p:sp>
          <p:nvSpPr>
            <p:cNvPr id="931" name="Google Shape;931;p53"/>
            <p:cNvSpPr txBox="1"/>
            <p:nvPr/>
          </p:nvSpPr>
          <p:spPr>
            <a:xfrm>
              <a:off x="2876272" y="2469374"/>
              <a:ext cx="1414170" cy="33855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Public subnet</a:t>
              </a:r>
              <a:endParaRPr/>
            </a:p>
          </p:txBody>
        </p:sp>
        <p:cxnSp>
          <p:nvCxnSpPr>
            <p:cNvPr id="932" name="Google Shape;932;p53"/>
            <p:cNvCxnSpPr>
              <a:stCxn id="918" idx="3"/>
            </p:cNvCxnSpPr>
            <p:nvPr/>
          </p:nvCxnSpPr>
          <p:spPr>
            <a:xfrm>
              <a:off x="5176181" y="3288556"/>
              <a:ext cx="1224600" cy="995700"/>
            </a:xfrm>
            <a:prstGeom prst="curvedConnector3">
              <a:avLst>
                <a:gd fmla="val 50000" name="adj1"/>
              </a:avLst>
            </a:prstGeom>
            <a:noFill/>
            <a:ln cap="flat" cmpd="sng" w="9525">
              <a:solidFill>
                <a:schemeClr val="accent1"/>
              </a:solidFill>
              <a:prstDash val="solid"/>
              <a:miter lim="800000"/>
              <a:headEnd len="med" w="med" type="triangle"/>
              <a:tailEnd len="med" w="med" type="triangle"/>
            </a:ln>
          </p:spPr>
        </p:cxnSp>
        <p:cxnSp>
          <p:nvCxnSpPr>
            <p:cNvPr id="933" name="Google Shape;933;p53"/>
            <p:cNvCxnSpPr>
              <a:stCxn id="922" idx="3"/>
            </p:cNvCxnSpPr>
            <p:nvPr/>
          </p:nvCxnSpPr>
          <p:spPr>
            <a:xfrm flipH="1" rot="10800000">
              <a:off x="4393972" y="4268618"/>
              <a:ext cx="1974000" cy="647400"/>
            </a:xfrm>
            <a:prstGeom prst="curvedConnector3">
              <a:avLst>
                <a:gd fmla="val 50000" name="adj1"/>
              </a:avLst>
            </a:prstGeom>
            <a:noFill/>
            <a:ln cap="flat" cmpd="sng" w="9525">
              <a:solidFill>
                <a:schemeClr val="accent1"/>
              </a:solidFill>
              <a:prstDash val="solid"/>
              <a:miter lim="800000"/>
              <a:headEnd len="med" w="med" type="triangle"/>
              <a:tailEnd len="med" w="med" type="triangle"/>
            </a:ln>
          </p:spPr>
        </p:cxnSp>
        <p:cxnSp>
          <p:nvCxnSpPr>
            <p:cNvPr id="934" name="Google Shape;934;p53"/>
            <p:cNvCxnSpPr>
              <a:stCxn id="927" idx="2"/>
            </p:cNvCxnSpPr>
            <p:nvPr/>
          </p:nvCxnSpPr>
          <p:spPr>
            <a:xfrm>
              <a:off x="6759451" y="3210721"/>
              <a:ext cx="10200" cy="8073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935" name="Google Shape;935;p53"/>
            <p:cNvCxnSpPr>
              <a:stCxn id="914" idx="0"/>
            </p:cNvCxnSpPr>
            <p:nvPr/>
          </p:nvCxnSpPr>
          <p:spPr>
            <a:xfrm rot="-5400000">
              <a:off x="8241419" y="309878"/>
              <a:ext cx="268800" cy="3241200"/>
            </a:xfrm>
            <a:prstGeom prst="curvedConnector2">
              <a:avLst/>
            </a:prstGeom>
            <a:noFill/>
            <a:ln cap="flat" cmpd="sng" w="9525">
              <a:solidFill>
                <a:schemeClr val="accent1"/>
              </a:solidFill>
              <a:prstDash val="solid"/>
              <a:miter lim="800000"/>
              <a:headEnd len="med" w="med" type="triangle"/>
              <a:tailEnd len="med" w="med" type="triangle"/>
            </a:ln>
          </p:spPr>
        </p:cxnSp>
        <p:pic>
          <p:nvPicPr>
            <p:cNvPr id="936" name="Google Shape;936;p53"/>
            <p:cNvPicPr preferRelativeResize="0"/>
            <p:nvPr/>
          </p:nvPicPr>
          <p:blipFill rotWithShape="1">
            <a:blip r:embed="rId12">
              <a:alphaModFix/>
            </a:blip>
            <a:srcRect b="0" l="0" r="0" t="0"/>
            <a:stretch/>
          </p:blipFill>
          <p:spPr>
            <a:xfrm>
              <a:off x="10119361" y="1271818"/>
              <a:ext cx="1280160" cy="1280160"/>
            </a:xfrm>
            <a:prstGeom prst="rect">
              <a:avLst/>
            </a:prstGeom>
            <a:noFill/>
            <a:ln>
              <a:noFill/>
            </a:ln>
          </p:spPr>
        </p:pic>
        <p:sp>
          <p:nvSpPr>
            <p:cNvPr id="937" name="Google Shape;937;p53"/>
            <p:cNvSpPr txBox="1"/>
            <p:nvPr/>
          </p:nvSpPr>
          <p:spPr>
            <a:xfrm>
              <a:off x="10310440" y="2610729"/>
              <a:ext cx="8980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Internet</a:t>
              </a:r>
              <a:endParaRPr/>
            </a:p>
          </p:txBody>
        </p:sp>
        <p:sp>
          <p:nvSpPr>
            <p:cNvPr id="938" name="Google Shape;938;p53"/>
            <p:cNvSpPr txBox="1"/>
            <p:nvPr/>
          </p:nvSpPr>
          <p:spPr>
            <a:xfrm>
              <a:off x="3238197" y="1903353"/>
              <a:ext cx="1657826" cy="33855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Availability Zone</a:t>
              </a:r>
              <a:endParaRPr/>
            </a:p>
          </p:txBody>
        </p:sp>
        <p:sp>
          <p:nvSpPr>
            <p:cNvPr id="939" name="Google Shape;939;p53"/>
            <p:cNvSpPr txBox="1"/>
            <p:nvPr/>
          </p:nvSpPr>
          <p:spPr>
            <a:xfrm>
              <a:off x="3706131" y="5517778"/>
              <a:ext cx="1770036" cy="33855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FFFF00"/>
                  </a:highlight>
                  <a:latin typeface="Arial"/>
                  <a:ea typeface="Arial"/>
                  <a:cs typeface="Arial"/>
                  <a:sym typeface="Arial"/>
                </a:rPr>
                <a:t>Private IP address</a:t>
              </a:r>
              <a:endParaRPr/>
            </a:p>
          </p:txBody>
        </p:sp>
        <p:pic>
          <p:nvPicPr>
            <p:cNvPr id="940" name="Google Shape;940;p53"/>
            <p:cNvPicPr preferRelativeResize="0"/>
            <p:nvPr/>
          </p:nvPicPr>
          <p:blipFill rotWithShape="1">
            <a:blip r:embed="rId13">
              <a:alphaModFix/>
            </a:blip>
            <a:srcRect b="0" l="0" r="0" t="0"/>
            <a:stretch/>
          </p:blipFill>
          <p:spPr>
            <a:xfrm>
              <a:off x="6545425" y="4037021"/>
              <a:ext cx="469900" cy="469900"/>
            </a:xfrm>
            <a:prstGeom prst="rect">
              <a:avLst/>
            </a:prstGeom>
            <a:noFill/>
            <a:ln>
              <a:noFill/>
            </a:ln>
          </p:spPr>
        </p:pic>
      </p:grpSp>
      <p:graphicFrame>
        <p:nvGraphicFramePr>
          <p:cNvPr id="941" name="Google Shape;941;p53"/>
          <p:cNvGraphicFramePr/>
          <p:nvPr/>
        </p:nvGraphicFramePr>
        <p:xfrm>
          <a:off x="8945095" y="3970965"/>
          <a:ext cx="3000000" cy="3000000"/>
        </p:xfrm>
        <a:graphic>
          <a:graphicData uri="http://schemas.openxmlformats.org/drawingml/2006/table">
            <a:tbl>
              <a:tblPr bandRow="1" firstRow="1">
                <a:noFill/>
                <a:tableStyleId>{0E17C3FD-ADD7-4907-BFE8-A96E9E60DA65}</a:tableStyleId>
              </a:tblPr>
              <a:tblGrid>
                <a:gridCol w="1465575"/>
                <a:gridCol w="930150"/>
              </a:tblGrid>
              <a:tr h="370850">
                <a:tc>
                  <a:txBody>
                    <a:bodyPr/>
                    <a:lstStyle/>
                    <a:p>
                      <a:pPr indent="0" lvl="0" marL="0" marR="0" rtl="0" algn="l">
                        <a:spcBef>
                          <a:spcPts val="0"/>
                        </a:spcBef>
                        <a:spcAft>
                          <a:spcPts val="0"/>
                        </a:spcAft>
                        <a:buNone/>
                      </a:pPr>
                      <a:r>
                        <a:rPr b="1" lang="en-US" sz="1600"/>
                        <a:t>Destination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Target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lang="en-US" sz="1600">
                          <a:highlight>
                            <a:srgbClr val="FFFF00"/>
                          </a:highlight>
                        </a:rPr>
                        <a:t>10.0.0.0/16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local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solidFill>
                            <a:schemeClr val="dk1"/>
                          </a:solidFill>
                        </a:rPr>
                        <a:t>0.0.0.0/0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solidFill>
                            <a:schemeClr val="dk1"/>
                          </a:solidFill>
                          <a:highlight>
                            <a:srgbClr val="FFFF00"/>
                          </a:highlight>
                        </a:rPr>
                        <a:t>igw-id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descr="labeled table with all cells filled in." id="942" name="Google Shape;942;p53"/>
          <p:cNvGrpSpPr/>
          <p:nvPr/>
        </p:nvGrpSpPr>
        <p:grpSpPr>
          <a:xfrm>
            <a:off x="7797721" y="2676601"/>
            <a:ext cx="3746479" cy="2474367"/>
            <a:chOff x="7797721" y="2676601"/>
            <a:chExt cx="3746479" cy="2474367"/>
          </a:xfrm>
        </p:grpSpPr>
        <p:cxnSp>
          <p:nvCxnSpPr>
            <p:cNvPr id="943" name="Google Shape;943;p53"/>
            <p:cNvCxnSpPr>
              <a:stCxn id="944" idx="0"/>
              <a:endCxn id="945" idx="2"/>
            </p:cNvCxnSpPr>
            <p:nvPr/>
          </p:nvCxnSpPr>
          <p:spPr>
            <a:xfrm rot="10800000">
              <a:off x="9341088" y="3015122"/>
              <a:ext cx="775800" cy="876000"/>
            </a:xfrm>
            <a:prstGeom prst="straightConnector1">
              <a:avLst/>
            </a:prstGeom>
            <a:noFill/>
            <a:ln cap="flat" cmpd="sng" w="9525">
              <a:solidFill>
                <a:schemeClr val="accent1"/>
              </a:solidFill>
              <a:prstDash val="solid"/>
              <a:miter lim="800000"/>
              <a:headEnd len="sm" w="sm" type="none"/>
              <a:tailEnd len="sm" w="sm" type="none"/>
            </a:ln>
          </p:spPr>
        </p:cxnSp>
        <p:sp>
          <p:nvSpPr>
            <p:cNvPr id="945" name="Google Shape;945;p53"/>
            <p:cNvSpPr txBox="1"/>
            <p:nvPr/>
          </p:nvSpPr>
          <p:spPr>
            <a:xfrm>
              <a:off x="8724546" y="2676601"/>
              <a:ext cx="1233030" cy="33855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Route table</a:t>
              </a:r>
              <a:endParaRPr/>
            </a:p>
          </p:txBody>
        </p:sp>
        <p:sp>
          <p:nvSpPr>
            <p:cNvPr id="946" name="Google Shape;946;p53"/>
            <p:cNvSpPr/>
            <p:nvPr/>
          </p:nvSpPr>
          <p:spPr>
            <a:xfrm>
              <a:off x="8709560" y="4268549"/>
              <a:ext cx="2834640" cy="520964"/>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47" name="Google Shape;947;p53"/>
            <p:cNvCxnSpPr>
              <a:stCxn id="946" idx="1"/>
              <a:endCxn id="948" idx="3"/>
            </p:cNvCxnSpPr>
            <p:nvPr/>
          </p:nvCxnSpPr>
          <p:spPr>
            <a:xfrm rot="10800000">
              <a:off x="8528960" y="3875631"/>
              <a:ext cx="180600" cy="653400"/>
            </a:xfrm>
            <a:prstGeom prst="straightConnector1">
              <a:avLst/>
            </a:prstGeom>
            <a:noFill/>
            <a:ln cap="flat" cmpd="sng" w="9525">
              <a:solidFill>
                <a:schemeClr val="accent1"/>
              </a:solidFill>
              <a:prstDash val="solid"/>
              <a:miter lim="800000"/>
              <a:headEnd len="sm" w="sm" type="none"/>
              <a:tailEnd len="sm" w="sm" type="none"/>
            </a:ln>
          </p:spPr>
        </p:cxnSp>
        <p:sp>
          <p:nvSpPr>
            <p:cNvPr id="948" name="Google Shape;948;p53"/>
            <p:cNvSpPr txBox="1"/>
            <p:nvPr/>
          </p:nvSpPr>
          <p:spPr>
            <a:xfrm>
              <a:off x="7797721" y="3706456"/>
              <a:ext cx="731290" cy="33855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highlight>
                    <a:srgbClr val="FFFF00"/>
                  </a:highlight>
                  <a:latin typeface="Arial"/>
                  <a:ea typeface="Arial"/>
                  <a:cs typeface="Arial"/>
                  <a:sym typeface="Arial"/>
                </a:rPr>
                <a:t>Route</a:t>
              </a:r>
              <a:endParaRPr/>
            </a:p>
          </p:txBody>
        </p:sp>
        <p:sp>
          <p:nvSpPr>
            <p:cNvPr id="944" name="Google Shape;944;p53"/>
            <p:cNvSpPr/>
            <p:nvPr/>
          </p:nvSpPr>
          <p:spPr>
            <a:xfrm>
              <a:off x="8834255" y="3891122"/>
              <a:ext cx="2565266" cy="1259846"/>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949" name="Google Shape;949;p5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950" name="Google Shape;950;p5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Module objectives</a:t>
            </a:r>
            <a:endParaRPr/>
          </a:p>
        </p:txBody>
      </p:sp>
      <p:sp>
        <p:nvSpPr>
          <p:cNvPr id="225" name="Google Shape;225;p2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latin typeface="Arial"/>
                <a:ea typeface="Arial"/>
                <a:cs typeface="Arial"/>
                <a:sym typeface="Arial"/>
              </a:rPr>
              <a:t>After completing this module, you should be able to:</a:t>
            </a:r>
            <a:endParaRPr/>
          </a:p>
          <a:p>
            <a:pPr indent="-228600" lvl="0" marL="228600" rtl="0" algn="l">
              <a:lnSpc>
                <a:spcPct val="90000"/>
              </a:lnSpc>
              <a:spcBef>
                <a:spcPts val="800"/>
              </a:spcBef>
              <a:spcAft>
                <a:spcPts val="0"/>
              </a:spcAft>
              <a:buClr>
                <a:schemeClr val="dk1"/>
              </a:buClr>
              <a:buSzPts val="2400"/>
              <a:buChar char="•"/>
            </a:pPr>
            <a:r>
              <a:rPr lang="en-US" sz="2400">
                <a:latin typeface="Arial"/>
                <a:ea typeface="Arial"/>
                <a:cs typeface="Arial"/>
                <a:sym typeface="Arial"/>
              </a:rPr>
              <a:t>Recognize the basics of networking</a:t>
            </a:r>
            <a:endParaRPr/>
          </a:p>
          <a:p>
            <a:pPr indent="-228600" lvl="0" marL="228600" rtl="0" algn="l">
              <a:lnSpc>
                <a:spcPct val="90000"/>
              </a:lnSpc>
              <a:spcBef>
                <a:spcPts val="800"/>
              </a:spcBef>
              <a:spcAft>
                <a:spcPts val="0"/>
              </a:spcAft>
              <a:buClr>
                <a:schemeClr val="dk1"/>
              </a:buClr>
              <a:buSzPts val="2400"/>
              <a:buChar char="•"/>
            </a:pPr>
            <a:r>
              <a:rPr lang="en-US" sz="2400">
                <a:latin typeface="Arial"/>
                <a:ea typeface="Arial"/>
                <a:cs typeface="Arial"/>
                <a:sym typeface="Arial"/>
              </a:rPr>
              <a:t>Describe virtual networking in the cloud with Amazon VPC</a:t>
            </a:r>
            <a:endParaRPr/>
          </a:p>
          <a:p>
            <a:pPr indent="-228600" lvl="0" marL="228600" rtl="0" algn="l">
              <a:lnSpc>
                <a:spcPct val="90000"/>
              </a:lnSpc>
              <a:spcBef>
                <a:spcPts val="800"/>
              </a:spcBef>
              <a:spcAft>
                <a:spcPts val="0"/>
              </a:spcAft>
              <a:buClr>
                <a:schemeClr val="dk1"/>
              </a:buClr>
              <a:buSzPts val="2400"/>
              <a:buChar char="•"/>
            </a:pPr>
            <a:r>
              <a:rPr lang="en-US" sz="2400">
                <a:latin typeface="Arial"/>
                <a:ea typeface="Arial"/>
                <a:cs typeface="Arial"/>
                <a:sym typeface="Arial"/>
              </a:rPr>
              <a:t>Label a network diagram</a:t>
            </a:r>
            <a:endParaRPr/>
          </a:p>
          <a:p>
            <a:pPr indent="-228600" lvl="0" marL="228600" rtl="0" algn="l">
              <a:lnSpc>
                <a:spcPct val="90000"/>
              </a:lnSpc>
              <a:spcBef>
                <a:spcPts val="800"/>
              </a:spcBef>
              <a:spcAft>
                <a:spcPts val="0"/>
              </a:spcAft>
              <a:buClr>
                <a:schemeClr val="dk1"/>
              </a:buClr>
              <a:buSzPts val="2400"/>
              <a:buChar char="•"/>
            </a:pPr>
            <a:r>
              <a:rPr lang="en-US" sz="2400">
                <a:latin typeface="Arial"/>
                <a:ea typeface="Arial"/>
                <a:cs typeface="Arial"/>
                <a:sym typeface="Arial"/>
              </a:rPr>
              <a:t>Design a basic VPC architecture</a:t>
            </a:r>
            <a:endParaRPr/>
          </a:p>
          <a:p>
            <a:pPr indent="-228600" lvl="0" marL="228600" rtl="0" algn="l">
              <a:lnSpc>
                <a:spcPct val="90000"/>
              </a:lnSpc>
              <a:spcBef>
                <a:spcPts val="800"/>
              </a:spcBef>
              <a:spcAft>
                <a:spcPts val="0"/>
              </a:spcAft>
              <a:buClr>
                <a:schemeClr val="dk1"/>
              </a:buClr>
              <a:buSzPts val="2400"/>
              <a:buChar char="•"/>
            </a:pPr>
            <a:r>
              <a:rPr lang="en-US" sz="2400">
                <a:latin typeface="Arial"/>
                <a:ea typeface="Arial"/>
                <a:cs typeface="Arial"/>
                <a:sym typeface="Arial"/>
              </a:rPr>
              <a:t>Indicate the steps to build a VPC</a:t>
            </a:r>
            <a:endParaRPr/>
          </a:p>
          <a:p>
            <a:pPr indent="-228600" lvl="0" marL="228600" rtl="0" algn="l">
              <a:lnSpc>
                <a:spcPct val="90000"/>
              </a:lnSpc>
              <a:spcBef>
                <a:spcPts val="800"/>
              </a:spcBef>
              <a:spcAft>
                <a:spcPts val="0"/>
              </a:spcAft>
              <a:buClr>
                <a:schemeClr val="dk1"/>
              </a:buClr>
              <a:buSzPts val="2400"/>
              <a:buChar char="•"/>
            </a:pPr>
            <a:r>
              <a:rPr lang="en-US" sz="2400">
                <a:latin typeface="Arial"/>
                <a:ea typeface="Arial"/>
                <a:cs typeface="Arial"/>
                <a:sym typeface="Arial"/>
              </a:rPr>
              <a:t>Identify security groups</a:t>
            </a:r>
            <a:endParaRPr/>
          </a:p>
          <a:p>
            <a:pPr indent="-228600" lvl="0" marL="228600" rtl="0" algn="l">
              <a:lnSpc>
                <a:spcPct val="90000"/>
              </a:lnSpc>
              <a:spcBef>
                <a:spcPts val="800"/>
              </a:spcBef>
              <a:spcAft>
                <a:spcPts val="0"/>
              </a:spcAft>
              <a:buClr>
                <a:schemeClr val="dk1"/>
              </a:buClr>
              <a:buSzPts val="2400"/>
              <a:buChar char="•"/>
            </a:pPr>
            <a:r>
              <a:rPr lang="en-US" sz="2400">
                <a:latin typeface="Arial"/>
                <a:ea typeface="Arial"/>
                <a:cs typeface="Arial"/>
                <a:sym typeface="Arial"/>
              </a:rPr>
              <a:t>Create your own VPC and add additional components to it to produce a customized network</a:t>
            </a:r>
            <a:endParaRPr/>
          </a:p>
          <a:p>
            <a:pPr indent="-228600" lvl="0" marL="228600" rtl="0" algn="l">
              <a:lnSpc>
                <a:spcPct val="90000"/>
              </a:lnSpc>
              <a:spcBef>
                <a:spcPts val="800"/>
              </a:spcBef>
              <a:spcAft>
                <a:spcPts val="0"/>
              </a:spcAft>
              <a:buClr>
                <a:schemeClr val="dk1"/>
              </a:buClr>
              <a:buSzPts val="2400"/>
              <a:buChar char="•"/>
            </a:pPr>
            <a:r>
              <a:rPr lang="en-US" sz="2400">
                <a:latin typeface="Arial"/>
                <a:ea typeface="Arial"/>
                <a:cs typeface="Arial"/>
                <a:sym typeface="Arial"/>
              </a:rPr>
              <a:t>Identify the fundamentals of Amazon Route 53</a:t>
            </a:r>
            <a:endParaRPr/>
          </a:p>
          <a:p>
            <a:pPr indent="-228600" lvl="0" marL="228600" rtl="0" algn="l">
              <a:lnSpc>
                <a:spcPct val="90000"/>
              </a:lnSpc>
              <a:spcBef>
                <a:spcPts val="800"/>
              </a:spcBef>
              <a:spcAft>
                <a:spcPts val="0"/>
              </a:spcAft>
              <a:buClr>
                <a:schemeClr val="dk1"/>
              </a:buClr>
              <a:buSzPts val="2400"/>
              <a:buChar char="•"/>
            </a:pPr>
            <a:r>
              <a:rPr lang="en-US" sz="2400">
                <a:latin typeface="Arial"/>
                <a:ea typeface="Arial"/>
                <a:cs typeface="Arial"/>
                <a:sym typeface="Arial"/>
              </a:rPr>
              <a:t>Recognize the benefits of Amazon CloudFront</a:t>
            </a:r>
            <a:endParaRPr>
              <a:latin typeface="Arial"/>
              <a:ea typeface="Arial"/>
              <a:cs typeface="Arial"/>
              <a:sym typeface="Arial"/>
            </a:endParaRPr>
          </a:p>
        </p:txBody>
      </p:sp>
      <p:sp>
        <p:nvSpPr>
          <p:cNvPr id="226" name="Google Shape;226;p2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27" name="Google Shape;227;p2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54"/>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latin typeface="Arial"/>
                <a:ea typeface="Arial"/>
                <a:cs typeface="Arial"/>
                <a:sym typeface="Arial"/>
              </a:rPr>
              <a:t>Recorded Amazon VPC demonstration</a:t>
            </a:r>
            <a:endParaRPr/>
          </a:p>
        </p:txBody>
      </p:sp>
      <p:pic>
        <p:nvPicPr>
          <p:cNvPr id="956" name="Google Shape;956;p54">
            <a:hlinkClick r:id="rId3"/>
          </p:cNvPr>
          <p:cNvPicPr preferRelativeResize="0"/>
          <p:nvPr>
            <p:ph idx="1" type="body"/>
          </p:nvPr>
        </p:nvPicPr>
        <p:blipFill rotWithShape="1">
          <a:blip r:embed="rId4">
            <a:alphaModFix/>
          </a:blip>
          <a:srcRect b="0" l="0" r="0" t="0"/>
          <a:stretch/>
        </p:blipFill>
        <p:spPr>
          <a:xfrm>
            <a:off x="5715000" y="1948956"/>
            <a:ext cx="5767388" cy="3272825"/>
          </a:xfrm>
          <a:prstGeom prst="rect">
            <a:avLst/>
          </a:prstGeom>
          <a:noFill/>
          <a:ln>
            <a:noFill/>
          </a:ln>
        </p:spPr>
      </p:pic>
      <p:sp>
        <p:nvSpPr>
          <p:cNvPr id="957" name="Google Shape;957;p54"/>
          <p:cNvSpPr txBox="1"/>
          <p:nvPr>
            <p:ph idx="4294967295" type="ftr"/>
          </p:nvPr>
        </p:nvSpPr>
        <p:spPr>
          <a:xfrm>
            <a:off x="0" y="6356350"/>
            <a:ext cx="373538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lt1"/>
                </a:solidFill>
              </a:rPr>
              <a:t>© 2019, Amazon Web Services, Inc. or its Affiliates. All rights reserved.</a:t>
            </a:r>
            <a:endParaRPr/>
          </a:p>
        </p:txBody>
      </p:sp>
      <p:sp>
        <p:nvSpPr>
          <p:cNvPr id="958" name="Google Shape;958;p54"/>
          <p:cNvSpPr txBox="1"/>
          <p:nvPr>
            <p:ph idx="4294967295"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55"/>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Section 3 key takeaways</a:t>
            </a:r>
            <a:endParaRPr/>
          </a:p>
        </p:txBody>
      </p:sp>
      <p:pic>
        <p:nvPicPr>
          <p:cNvPr id="964" name="Google Shape;964;p55"/>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965" name="Google Shape;965;p55"/>
          <p:cNvSpPr txBox="1"/>
          <p:nvPr>
            <p:ph idx="1" type="body"/>
          </p:nvPr>
        </p:nvSpPr>
        <p:spPr>
          <a:xfrm>
            <a:off x="5714474" y="1003894"/>
            <a:ext cx="5767612" cy="53035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Arial"/>
                <a:ea typeface="Arial"/>
                <a:cs typeface="Arial"/>
                <a:sym typeface="Arial"/>
              </a:rPr>
              <a:t>There are several VPC networking options, which include:</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Internet gateway</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NAT gateway</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VPC endpoint</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VPC peering</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VPC sharing</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AWS Site-to-Site VPN</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AWS Direct Connect</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AWS Transit Gateway</a:t>
            </a:r>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You can use the VPC Wizard to implement your design.</a:t>
            </a:r>
            <a:endParaRPr/>
          </a:p>
        </p:txBody>
      </p:sp>
      <p:sp>
        <p:nvSpPr>
          <p:cNvPr id="966" name="Google Shape;966;p55"/>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67" name="Google Shape;967;p55"/>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56"/>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5: Networking and Content Delivery</a:t>
            </a:r>
            <a:endParaRPr/>
          </a:p>
        </p:txBody>
      </p:sp>
      <p:sp>
        <p:nvSpPr>
          <p:cNvPr id="973" name="Google Shape;973;p56"/>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4: VPC security</a:t>
            </a:r>
            <a:endParaRPr/>
          </a:p>
        </p:txBody>
      </p:sp>
      <p:sp>
        <p:nvSpPr>
          <p:cNvPr id="974" name="Google Shape;974;p5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Security groups</a:t>
            </a:r>
            <a:endParaRPr/>
          </a:p>
        </p:txBody>
      </p:sp>
      <p:grpSp>
        <p:nvGrpSpPr>
          <p:cNvPr descr="architecture diagram of a vpc with two subnets. inside each subnet is an instance inside a security group." id="980" name="Google Shape;980;p57"/>
          <p:cNvGrpSpPr/>
          <p:nvPr/>
        </p:nvGrpSpPr>
        <p:grpSpPr>
          <a:xfrm>
            <a:off x="152401" y="1184646"/>
            <a:ext cx="5403273" cy="5191619"/>
            <a:chOff x="152401" y="1273546"/>
            <a:chExt cx="5403273" cy="5191619"/>
          </a:xfrm>
        </p:grpSpPr>
        <p:sp>
          <p:nvSpPr>
            <p:cNvPr id="981" name="Google Shape;981;p57"/>
            <p:cNvSpPr/>
            <p:nvPr/>
          </p:nvSpPr>
          <p:spPr>
            <a:xfrm>
              <a:off x="1063615" y="2244988"/>
              <a:ext cx="3591473" cy="4103990"/>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a:t>
              </a:r>
              <a:endParaRPr/>
            </a:p>
          </p:txBody>
        </p:sp>
        <p:sp>
          <p:nvSpPr>
            <p:cNvPr id="982" name="Google Shape;982;p57"/>
            <p:cNvSpPr/>
            <p:nvPr/>
          </p:nvSpPr>
          <p:spPr>
            <a:xfrm>
              <a:off x="1315653" y="2982872"/>
              <a:ext cx="3108960" cy="13716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subnet:10.0.1.0/24</a:t>
              </a:r>
              <a:endParaRPr/>
            </a:p>
          </p:txBody>
        </p:sp>
        <p:pic>
          <p:nvPicPr>
            <p:cNvPr id="983" name="Google Shape;983;p57"/>
            <p:cNvPicPr preferRelativeResize="0"/>
            <p:nvPr/>
          </p:nvPicPr>
          <p:blipFill rotWithShape="1">
            <a:blip r:embed="rId3">
              <a:alphaModFix/>
            </a:blip>
            <a:srcRect b="0" l="0" r="0" t="0"/>
            <a:stretch/>
          </p:blipFill>
          <p:spPr>
            <a:xfrm>
              <a:off x="1315654" y="2980513"/>
              <a:ext cx="457200" cy="457200"/>
            </a:xfrm>
            <a:prstGeom prst="rect">
              <a:avLst/>
            </a:prstGeom>
            <a:noFill/>
            <a:ln>
              <a:noFill/>
            </a:ln>
          </p:spPr>
        </p:pic>
        <p:sp>
          <p:nvSpPr>
            <p:cNvPr id="984" name="Google Shape;984;p57"/>
            <p:cNvSpPr/>
            <p:nvPr/>
          </p:nvSpPr>
          <p:spPr>
            <a:xfrm>
              <a:off x="1315652" y="4510729"/>
              <a:ext cx="3108960" cy="137160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10.0.2.0/24</a:t>
              </a:r>
              <a:endParaRPr/>
            </a:p>
          </p:txBody>
        </p:sp>
        <p:pic>
          <p:nvPicPr>
            <p:cNvPr id="985" name="Google Shape;985;p57"/>
            <p:cNvPicPr preferRelativeResize="0"/>
            <p:nvPr/>
          </p:nvPicPr>
          <p:blipFill rotWithShape="1">
            <a:blip r:embed="rId4">
              <a:alphaModFix/>
            </a:blip>
            <a:srcRect b="0" l="0" r="0" t="0"/>
            <a:stretch/>
          </p:blipFill>
          <p:spPr>
            <a:xfrm>
              <a:off x="1315653" y="4508371"/>
              <a:ext cx="457200" cy="457200"/>
            </a:xfrm>
            <a:prstGeom prst="rect">
              <a:avLst/>
            </a:prstGeom>
            <a:noFill/>
            <a:ln>
              <a:noFill/>
            </a:ln>
          </p:spPr>
        </p:pic>
        <p:sp>
          <p:nvSpPr>
            <p:cNvPr id="986" name="Google Shape;986;p57"/>
            <p:cNvSpPr/>
            <p:nvPr/>
          </p:nvSpPr>
          <p:spPr>
            <a:xfrm>
              <a:off x="152402" y="1273546"/>
              <a:ext cx="5403272" cy="5191619"/>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AWS Cloud</a:t>
              </a:r>
              <a:endParaRPr/>
            </a:p>
          </p:txBody>
        </p:sp>
        <p:pic>
          <p:nvPicPr>
            <p:cNvPr id="987" name="Google Shape;987;p57"/>
            <p:cNvPicPr preferRelativeResize="0"/>
            <p:nvPr/>
          </p:nvPicPr>
          <p:blipFill rotWithShape="1">
            <a:blip r:embed="rId5">
              <a:alphaModFix/>
            </a:blip>
            <a:srcRect b="0" l="0" r="0" t="0"/>
            <a:stretch/>
          </p:blipFill>
          <p:spPr>
            <a:xfrm>
              <a:off x="152401" y="1273546"/>
              <a:ext cx="457200" cy="457200"/>
            </a:xfrm>
            <a:prstGeom prst="rect">
              <a:avLst/>
            </a:prstGeom>
            <a:noFill/>
            <a:ln>
              <a:noFill/>
            </a:ln>
          </p:spPr>
        </p:pic>
        <p:sp>
          <p:nvSpPr>
            <p:cNvPr id="988" name="Google Shape;988;p57"/>
            <p:cNvSpPr/>
            <p:nvPr/>
          </p:nvSpPr>
          <p:spPr>
            <a:xfrm>
              <a:off x="280551" y="1888174"/>
              <a:ext cx="4984176" cy="4328548"/>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Region</a:t>
              </a:r>
              <a:endParaRPr/>
            </a:p>
          </p:txBody>
        </p:sp>
        <p:pic>
          <p:nvPicPr>
            <p:cNvPr id="989" name="Google Shape;989;p57"/>
            <p:cNvPicPr preferRelativeResize="0"/>
            <p:nvPr/>
          </p:nvPicPr>
          <p:blipFill rotWithShape="1">
            <a:blip r:embed="rId6">
              <a:alphaModFix/>
            </a:blip>
            <a:srcRect b="0" l="0" r="0" t="0"/>
            <a:stretch/>
          </p:blipFill>
          <p:spPr>
            <a:xfrm>
              <a:off x="280551" y="1888174"/>
              <a:ext cx="457200" cy="457200"/>
            </a:xfrm>
            <a:prstGeom prst="rect">
              <a:avLst/>
            </a:prstGeom>
            <a:noFill/>
            <a:ln>
              <a:noFill/>
            </a:ln>
          </p:spPr>
        </p:pic>
        <p:sp>
          <p:nvSpPr>
            <p:cNvPr id="990" name="Google Shape;990;p57"/>
            <p:cNvSpPr/>
            <p:nvPr/>
          </p:nvSpPr>
          <p:spPr>
            <a:xfrm>
              <a:off x="581948" y="2624640"/>
              <a:ext cx="4364125" cy="3443417"/>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en-US" sz="1600" u="none" cap="none" strike="noStrike">
                  <a:solidFill>
                    <a:srgbClr val="1D8900"/>
                  </a:solidFill>
                  <a:latin typeface="Arial"/>
                  <a:ea typeface="Arial"/>
                  <a:cs typeface="Arial"/>
                  <a:sym typeface="Arial"/>
                </a:rPr>
                <a:t> VPC: </a:t>
              </a:r>
              <a:r>
                <a:rPr lang="en-US" sz="1600">
                  <a:solidFill>
                    <a:srgbClr val="1D8900"/>
                  </a:solidFill>
                  <a:latin typeface="Arial"/>
                  <a:ea typeface="Arial"/>
                  <a:cs typeface="Arial"/>
                  <a:sym typeface="Arial"/>
                </a:rPr>
                <a:t>10.0.0.0/16</a:t>
              </a:r>
              <a:endParaRPr/>
            </a:p>
          </p:txBody>
        </p:sp>
        <p:pic>
          <p:nvPicPr>
            <p:cNvPr id="991" name="Google Shape;991;p57"/>
            <p:cNvPicPr preferRelativeResize="0"/>
            <p:nvPr/>
          </p:nvPicPr>
          <p:blipFill rotWithShape="1">
            <a:blip r:embed="rId7">
              <a:alphaModFix/>
            </a:blip>
            <a:srcRect b="0" l="0" r="0" t="0"/>
            <a:stretch/>
          </p:blipFill>
          <p:spPr>
            <a:xfrm>
              <a:off x="581948" y="2624640"/>
              <a:ext cx="457200" cy="457200"/>
            </a:xfrm>
            <a:prstGeom prst="rect">
              <a:avLst/>
            </a:prstGeom>
            <a:noFill/>
            <a:ln>
              <a:noFill/>
            </a:ln>
          </p:spPr>
        </p:pic>
        <p:pic>
          <p:nvPicPr>
            <p:cNvPr id="992" name="Google Shape;992;p57"/>
            <p:cNvPicPr preferRelativeResize="0"/>
            <p:nvPr/>
          </p:nvPicPr>
          <p:blipFill rotWithShape="1">
            <a:blip r:embed="rId8">
              <a:alphaModFix/>
            </a:blip>
            <a:srcRect b="0" l="0" r="0" t="0"/>
            <a:stretch/>
          </p:blipFill>
          <p:spPr>
            <a:xfrm>
              <a:off x="2799541" y="3711641"/>
              <a:ext cx="457200" cy="457200"/>
            </a:xfrm>
            <a:prstGeom prst="rect">
              <a:avLst/>
            </a:prstGeom>
            <a:noFill/>
            <a:ln>
              <a:noFill/>
            </a:ln>
          </p:spPr>
        </p:pic>
        <p:sp>
          <p:nvSpPr>
            <p:cNvPr id="993" name="Google Shape;993;p57"/>
            <p:cNvSpPr/>
            <p:nvPr/>
          </p:nvSpPr>
          <p:spPr>
            <a:xfrm>
              <a:off x="2145491" y="3372897"/>
              <a:ext cx="1765300" cy="872669"/>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group</a:t>
              </a:r>
              <a:endParaRPr/>
            </a:p>
          </p:txBody>
        </p:sp>
        <p:pic>
          <p:nvPicPr>
            <p:cNvPr id="994" name="Google Shape;994;p57"/>
            <p:cNvPicPr preferRelativeResize="0"/>
            <p:nvPr/>
          </p:nvPicPr>
          <p:blipFill rotWithShape="1">
            <a:blip r:embed="rId8">
              <a:alphaModFix/>
            </a:blip>
            <a:srcRect b="0" l="0" r="0" t="0"/>
            <a:stretch/>
          </p:blipFill>
          <p:spPr>
            <a:xfrm>
              <a:off x="2813392" y="5249493"/>
              <a:ext cx="457200" cy="457200"/>
            </a:xfrm>
            <a:prstGeom prst="rect">
              <a:avLst/>
            </a:prstGeom>
            <a:noFill/>
            <a:ln>
              <a:noFill/>
            </a:ln>
          </p:spPr>
        </p:pic>
        <p:sp>
          <p:nvSpPr>
            <p:cNvPr id="995" name="Google Shape;995;p57"/>
            <p:cNvSpPr/>
            <p:nvPr/>
          </p:nvSpPr>
          <p:spPr>
            <a:xfrm>
              <a:off x="2159342" y="4910749"/>
              <a:ext cx="1765300" cy="872669"/>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group</a:t>
              </a:r>
              <a:endParaRPr/>
            </a:p>
          </p:txBody>
        </p:sp>
      </p:grpSp>
      <p:cxnSp>
        <p:nvCxnSpPr>
          <p:cNvPr id="996" name="Google Shape;996;p57"/>
          <p:cNvCxnSpPr>
            <a:stCxn id="993" idx="3"/>
            <a:endCxn id="997" idx="1"/>
          </p:cNvCxnSpPr>
          <p:nvPr/>
        </p:nvCxnSpPr>
        <p:spPr>
          <a:xfrm>
            <a:off x="3910791" y="3720332"/>
            <a:ext cx="3340500" cy="712200"/>
          </a:xfrm>
          <a:prstGeom prst="straightConnector1">
            <a:avLst/>
          </a:prstGeom>
          <a:noFill/>
          <a:ln cap="flat" cmpd="sng" w="9525">
            <a:solidFill>
              <a:schemeClr val="accent1"/>
            </a:solidFill>
            <a:prstDash val="solid"/>
            <a:miter lim="800000"/>
            <a:headEnd len="sm" w="sm" type="none"/>
            <a:tailEnd len="sm" w="sm" type="none"/>
          </a:ln>
        </p:spPr>
      </p:cxnSp>
      <p:cxnSp>
        <p:nvCxnSpPr>
          <p:cNvPr id="998" name="Google Shape;998;p57"/>
          <p:cNvCxnSpPr>
            <a:stCxn id="995" idx="3"/>
            <a:endCxn id="997" idx="1"/>
          </p:cNvCxnSpPr>
          <p:nvPr/>
        </p:nvCxnSpPr>
        <p:spPr>
          <a:xfrm flipH="1" rot="10800000">
            <a:off x="3924642" y="4432584"/>
            <a:ext cx="3326700" cy="825600"/>
          </a:xfrm>
          <a:prstGeom prst="straightConnector1">
            <a:avLst/>
          </a:prstGeom>
          <a:noFill/>
          <a:ln cap="flat" cmpd="sng" w="9525">
            <a:solidFill>
              <a:schemeClr val="accent1"/>
            </a:solidFill>
            <a:prstDash val="solid"/>
            <a:miter lim="800000"/>
            <a:headEnd len="sm" w="sm" type="none"/>
            <a:tailEnd len="sm" w="sm" type="none"/>
          </a:ln>
        </p:spPr>
      </p:cxnSp>
      <p:sp>
        <p:nvSpPr>
          <p:cNvPr id="997" name="Google Shape;997;p57"/>
          <p:cNvSpPr txBox="1"/>
          <p:nvPr/>
        </p:nvSpPr>
        <p:spPr>
          <a:xfrm>
            <a:off x="7251306" y="3955547"/>
            <a:ext cx="369043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Security groups act at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the </a:t>
            </a:r>
            <a:r>
              <a:rPr b="1" lang="en-US" sz="2800">
                <a:solidFill>
                  <a:schemeClr val="accent5"/>
                </a:solidFill>
                <a:latin typeface="Arial"/>
                <a:ea typeface="Arial"/>
                <a:cs typeface="Arial"/>
                <a:sym typeface="Arial"/>
              </a:rPr>
              <a:t>instance level</a:t>
            </a:r>
            <a:r>
              <a:rPr lang="en-US" sz="2800">
                <a:solidFill>
                  <a:schemeClr val="dk1"/>
                </a:solidFill>
                <a:latin typeface="Arial"/>
                <a:ea typeface="Arial"/>
                <a:cs typeface="Arial"/>
                <a:sym typeface="Arial"/>
              </a:rPr>
              <a:t>.</a:t>
            </a:r>
            <a:endParaRPr/>
          </a:p>
        </p:txBody>
      </p:sp>
      <p:sp>
        <p:nvSpPr>
          <p:cNvPr id="999" name="Google Shape;999;p5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2019, Amazon Web Services, Inc. or its Affiliates. All rights reserved.</a:t>
            </a:r>
            <a:endParaRPr/>
          </a:p>
        </p:txBody>
      </p:sp>
      <p:sp>
        <p:nvSpPr>
          <p:cNvPr id="1000" name="Google Shape;1000;p5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Security groups</a:t>
            </a:r>
            <a:endParaRPr/>
          </a:p>
        </p:txBody>
      </p:sp>
      <p:sp>
        <p:nvSpPr>
          <p:cNvPr id="1006" name="Google Shape;1006;p5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2021, Amazon Web Services, Inc. or its Affiliates. All rights reserved.</a:t>
            </a:r>
            <a:endParaRPr/>
          </a:p>
        </p:txBody>
      </p:sp>
      <p:sp>
        <p:nvSpPr>
          <p:cNvPr id="1007" name="Google Shape;1007;p5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008" name="Google Shape;1008;p58"/>
          <p:cNvGraphicFramePr/>
          <p:nvPr/>
        </p:nvGraphicFramePr>
        <p:xfrm>
          <a:off x="655461" y="3027565"/>
          <a:ext cx="3000000" cy="3000000"/>
        </p:xfrm>
        <a:graphic>
          <a:graphicData uri="http://schemas.openxmlformats.org/drawingml/2006/table">
            <a:tbl>
              <a:tblPr firstRow="1">
                <a:noFill/>
                <a:tableStyleId>{20768515-3DF0-4F5D-B678-901CF3B300E0}</a:tableStyleId>
              </a:tblPr>
              <a:tblGrid>
                <a:gridCol w="1840600"/>
                <a:gridCol w="1272750"/>
                <a:gridCol w="1495175"/>
                <a:gridCol w="6272550"/>
              </a:tblGrid>
              <a:tr h="370850">
                <a:tc gridSpan="4">
                  <a:txBody>
                    <a:bodyPr/>
                    <a:lstStyle/>
                    <a:p>
                      <a:pPr indent="0" lvl="0" marL="0" marR="0" rtl="0" algn="ctr">
                        <a:spcBef>
                          <a:spcPts val="0"/>
                        </a:spcBef>
                        <a:spcAft>
                          <a:spcPts val="0"/>
                        </a:spcAft>
                        <a:buNone/>
                      </a:pPr>
                      <a:r>
                        <a:rPr b="0" lang="en-US" sz="1800">
                          <a:solidFill>
                            <a:schemeClr val="lt1"/>
                          </a:solidFill>
                          <a:latin typeface="Arial"/>
                          <a:ea typeface="Arial"/>
                          <a:cs typeface="Arial"/>
                          <a:sym typeface="Arial"/>
                        </a:rPr>
                        <a:t>Inbound</a:t>
                      </a:r>
                      <a:endParaRPr/>
                    </a:p>
                  </a:txBody>
                  <a:tcPr marT="45725" marB="45725" marR="91450" marL="91450">
                    <a:solidFill>
                      <a:schemeClr val="dk1"/>
                    </a:solidFill>
                  </a:tcPr>
                </a:tc>
                <a:tc hMerge="1"/>
                <a:tc hMerge="1"/>
                <a:tc hMerge="1"/>
              </a:tr>
              <a:tr h="370850">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Source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Protocol</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Port Range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Description</a:t>
                      </a:r>
                      <a:endParaRPr/>
                    </a:p>
                  </a:txBody>
                  <a:tcPr marT="45725" marB="45725" marR="91450" marL="91450">
                    <a:solidFill>
                      <a:schemeClr val="dk2"/>
                    </a:solidFill>
                  </a:tcPr>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sg-</a:t>
                      </a:r>
                      <a:r>
                        <a:rPr i="1" lang="en-US" sz="1800"/>
                        <a:t>xxxxxxxx</a:t>
                      </a:r>
                      <a:endParaRPr sz="1800"/>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l">
                        <a:spcBef>
                          <a:spcPts val="0"/>
                        </a:spcBef>
                        <a:spcAft>
                          <a:spcPts val="0"/>
                        </a:spcAft>
                        <a:buNone/>
                      </a:pPr>
                      <a:r>
                        <a:rPr lang="en-US" sz="1800"/>
                        <a:t>Allow inbound traffic from network interfaces assigned to the same security group. </a:t>
                      </a:r>
                      <a:endParaRPr/>
                    </a:p>
                  </a:txBody>
                  <a:tcPr marT="45725" marB="45725" marR="91450" marL="91450"/>
                </a:tc>
              </a:tr>
            </a:tbl>
          </a:graphicData>
        </a:graphic>
      </p:graphicFrame>
      <p:graphicFrame>
        <p:nvGraphicFramePr>
          <p:cNvPr id="1009" name="Google Shape;1009;p58"/>
          <p:cNvGraphicFramePr/>
          <p:nvPr/>
        </p:nvGraphicFramePr>
        <p:xfrm>
          <a:off x="672395" y="4596956"/>
          <a:ext cx="3000000" cy="3000000"/>
        </p:xfrm>
        <a:graphic>
          <a:graphicData uri="http://schemas.openxmlformats.org/drawingml/2006/table">
            <a:tbl>
              <a:tblPr firstRow="1">
                <a:noFill/>
                <a:tableStyleId>{20768515-3DF0-4F5D-B678-901CF3B300E0}</a:tableStyleId>
              </a:tblPr>
              <a:tblGrid>
                <a:gridCol w="1856225"/>
                <a:gridCol w="1262100"/>
                <a:gridCol w="1358275"/>
                <a:gridCol w="6370625"/>
              </a:tblGrid>
              <a:tr h="370850">
                <a:tc gridSpan="4">
                  <a:txBody>
                    <a:bodyPr/>
                    <a:lstStyle/>
                    <a:p>
                      <a:pPr indent="0" lvl="0" marL="0" marR="0" rtl="0" algn="ctr">
                        <a:spcBef>
                          <a:spcPts val="0"/>
                        </a:spcBef>
                        <a:spcAft>
                          <a:spcPts val="0"/>
                        </a:spcAft>
                        <a:buNone/>
                      </a:pPr>
                      <a:r>
                        <a:rPr b="0" lang="en-US" sz="1800">
                          <a:solidFill>
                            <a:schemeClr val="lt1"/>
                          </a:solidFill>
                          <a:latin typeface="Arial"/>
                          <a:ea typeface="Arial"/>
                          <a:cs typeface="Arial"/>
                          <a:sym typeface="Arial"/>
                        </a:rPr>
                        <a:t>Outbound</a:t>
                      </a:r>
                      <a:endParaRPr/>
                    </a:p>
                  </a:txBody>
                  <a:tcPr marT="45725" marB="45725" marR="91450" marL="91450">
                    <a:solidFill>
                      <a:schemeClr val="dk1"/>
                    </a:solidFill>
                  </a:tcPr>
                </a:tc>
                <a:tc hMerge="1"/>
                <a:tc hMerge="1"/>
                <a:tc hMerge="1"/>
              </a:tr>
              <a:tr h="370850">
                <a:tc>
                  <a:txBody>
                    <a:bodyPr/>
                    <a:lstStyle/>
                    <a:p>
                      <a:pPr indent="0" lvl="0" marL="0" marR="0" rtl="0" algn="ctr">
                        <a:spcBef>
                          <a:spcPts val="0"/>
                        </a:spcBef>
                        <a:spcAft>
                          <a:spcPts val="0"/>
                        </a:spcAft>
                        <a:buNone/>
                      </a:pPr>
                      <a:r>
                        <a:rPr b="0" lang="en-US" sz="1800">
                          <a:solidFill>
                            <a:schemeClr val="dk1"/>
                          </a:solidFill>
                          <a:latin typeface="Arial"/>
                          <a:ea typeface="Arial"/>
                          <a:cs typeface="Arial"/>
                          <a:sym typeface="Arial"/>
                        </a:rPr>
                        <a:t>Destination</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b="0" lang="en-US" sz="1800">
                          <a:solidFill>
                            <a:schemeClr val="dk1"/>
                          </a:solidFill>
                          <a:latin typeface="Arial"/>
                          <a:ea typeface="Arial"/>
                          <a:cs typeface="Arial"/>
                          <a:sym typeface="Arial"/>
                        </a:rPr>
                        <a:t>Protocol</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b="0" lang="en-US" sz="1800">
                          <a:solidFill>
                            <a:schemeClr val="dk1"/>
                          </a:solidFill>
                          <a:latin typeface="Arial"/>
                          <a:ea typeface="Arial"/>
                          <a:cs typeface="Arial"/>
                          <a:sym typeface="Arial"/>
                        </a:rPr>
                        <a:t>Port Range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b="0" lang="en-US" sz="1800">
                          <a:solidFill>
                            <a:schemeClr val="dk1"/>
                          </a:solidFill>
                          <a:latin typeface="Arial"/>
                          <a:ea typeface="Arial"/>
                          <a:cs typeface="Arial"/>
                          <a:sym typeface="Arial"/>
                        </a:rPr>
                        <a:t>Description</a:t>
                      </a:r>
                      <a:endParaRPr/>
                    </a:p>
                  </a:txBody>
                  <a:tcPr marT="45725" marB="45725" marR="91450" marL="91450">
                    <a:solidFill>
                      <a:schemeClr val="dk2"/>
                    </a:solidFill>
                  </a:tcPr>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0.0.0.0/0</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US" sz="1800"/>
                        <a:t>Allow all outbound IPv4 traffic.</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l">
                        <a:spcBef>
                          <a:spcPts val="0"/>
                        </a:spcBef>
                        <a:spcAft>
                          <a:spcPts val="0"/>
                        </a:spcAft>
                        <a:buNone/>
                      </a:pPr>
                      <a:r>
                        <a:rPr lang="en-US" sz="1800"/>
                        <a:t>Allow all outbound IPv6 traffic. </a:t>
                      </a:r>
                      <a:endParaRPr/>
                    </a:p>
                  </a:txBody>
                  <a:tcPr marT="45725" marB="45725" marR="91450" marL="91450"/>
                </a:tc>
              </a:tr>
            </a:tbl>
          </a:graphicData>
        </a:graphic>
      </p:graphicFrame>
      <p:sp>
        <p:nvSpPr>
          <p:cNvPr id="1010" name="Google Shape;1010;p58"/>
          <p:cNvSpPr/>
          <p:nvPr/>
        </p:nvSpPr>
        <p:spPr>
          <a:xfrm>
            <a:off x="549620" y="1351296"/>
            <a:ext cx="11092761" cy="1405513"/>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Security groups have </a:t>
            </a:r>
            <a:r>
              <a:rPr b="1" lang="en-US" sz="2400">
                <a:solidFill>
                  <a:schemeClr val="accent5"/>
                </a:solidFill>
                <a:latin typeface="Arial"/>
                <a:ea typeface="Arial"/>
                <a:cs typeface="Arial"/>
                <a:sym typeface="Arial"/>
              </a:rPr>
              <a:t>rules</a:t>
            </a:r>
            <a:r>
              <a:rPr lang="en-US" sz="2400">
                <a:solidFill>
                  <a:schemeClr val="accent6"/>
                </a:solidFill>
                <a:latin typeface="Arial"/>
                <a:ea typeface="Arial"/>
                <a:cs typeface="Arial"/>
                <a:sym typeface="Arial"/>
              </a:rPr>
              <a:t> </a:t>
            </a:r>
            <a:r>
              <a:rPr lang="en-US" sz="2400">
                <a:solidFill>
                  <a:schemeClr val="dk1"/>
                </a:solidFill>
                <a:latin typeface="Arial"/>
                <a:ea typeface="Arial"/>
                <a:cs typeface="Arial"/>
                <a:sym typeface="Arial"/>
              </a:rPr>
              <a:t>that control inbound and outbound instance traffic. </a:t>
            </a:r>
            <a:endParaRPr/>
          </a:p>
          <a:p>
            <a:pPr indent="-457200" lvl="0" marL="457200" marR="0" rtl="0" algn="l">
              <a:spcBef>
                <a:spcPts val="800"/>
              </a:spcBef>
              <a:spcAft>
                <a:spcPts val="0"/>
              </a:spcAft>
              <a:buClr>
                <a:schemeClr val="dk1"/>
              </a:buClr>
              <a:buSzPts val="2400"/>
              <a:buFont typeface="Arial"/>
              <a:buChar char="•"/>
            </a:pPr>
            <a:r>
              <a:rPr lang="en-US" sz="2400">
                <a:solidFill>
                  <a:schemeClr val="dk1"/>
                </a:solidFill>
                <a:latin typeface="Arial"/>
                <a:ea typeface="Arial"/>
                <a:cs typeface="Arial"/>
                <a:sym typeface="Arial"/>
              </a:rPr>
              <a:t>Default security groups </a:t>
            </a:r>
            <a:r>
              <a:rPr b="1" lang="en-US" sz="2400">
                <a:solidFill>
                  <a:schemeClr val="accent5"/>
                </a:solidFill>
                <a:latin typeface="Arial"/>
                <a:ea typeface="Arial"/>
                <a:cs typeface="Arial"/>
                <a:sym typeface="Arial"/>
              </a:rPr>
              <a:t>deny all inbound </a:t>
            </a:r>
            <a:r>
              <a:rPr lang="en-US" sz="2400">
                <a:solidFill>
                  <a:schemeClr val="dk1"/>
                </a:solidFill>
                <a:latin typeface="Arial"/>
                <a:ea typeface="Arial"/>
                <a:cs typeface="Arial"/>
                <a:sym typeface="Arial"/>
              </a:rPr>
              <a:t>traffic and </a:t>
            </a:r>
            <a:r>
              <a:rPr b="1" lang="en-US" sz="2400">
                <a:solidFill>
                  <a:schemeClr val="accent5"/>
                </a:solidFill>
                <a:latin typeface="Arial"/>
                <a:ea typeface="Arial"/>
                <a:cs typeface="Arial"/>
                <a:sym typeface="Arial"/>
              </a:rPr>
              <a:t>allow all outbound</a:t>
            </a:r>
            <a:r>
              <a:rPr lang="en-US" sz="2400">
                <a:solidFill>
                  <a:schemeClr val="accent5"/>
                </a:solidFill>
                <a:latin typeface="Arial"/>
                <a:ea typeface="Arial"/>
                <a:cs typeface="Arial"/>
                <a:sym typeface="Arial"/>
              </a:rPr>
              <a:t> </a:t>
            </a:r>
            <a:r>
              <a:rPr lang="en-US" sz="2400">
                <a:solidFill>
                  <a:schemeClr val="dk1"/>
                </a:solidFill>
                <a:latin typeface="Arial"/>
                <a:ea typeface="Arial"/>
                <a:cs typeface="Arial"/>
                <a:sym typeface="Arial"/>
              </a:rPr>
              <a:t>traffic.</a:t>
            </a:r>
            <a:endParaRPr/>
          </a:p>
          <a:p>
            <a:pPr indent="-457200" lvl="0" marL="457200" marR="0" rtl="0" algn="l">
              <a:spcBef>
                <a:spcPts val="800"/>
              </a:spcBef>
              <a:spcAft>
                <a:spcPts val="0"/>
              </a:spcAft>
              <a:buClr>
                <a:schemeClr val="dk1"/>
              </a:buClr>
              <a:buSzPts val="2400"/>
              <a:buFont typeface="Arial"/>
              <a:buChar char="•"/>
            </a:pPr>
            <a:r>
              <a:rPr lang="en-US" sz="2400">
                <a:solidFill>
                  <a:schemeClr val="dk1"/>
                </a:solidFill>
                <a:latin typeface="Arial"/>
                <a:ea typeface="Arial"/>
                <a:cs typeface="Arial"/>
                <a:sym typeface="Arial"/>
              </a:rPr>
              <a:t>Security groups are </a:t>
            </a:r>
            <a:r>
              <a:rPr b="1" lang="en-US" sz="2400">
                <a:solidFill>
                  <a:schemeClr val="accent5"/>
                </a:solidFill>
                <a:latin typeface="Arial"/>
                <a:ea typeface="Arial"/>
                <a:cs typeface="Arial"/>
                <a:sym typeface="Arial"/>
              </a:rPr>
              <a:t>stateful</a:t>
            </a:r>
            <a:r>
              <a:rPr lang="en-US" sz="2400">
                <a:solidFill>
                  <a:schemeClr val="dk1"/>
                </a:solidFill>
                <a:latin typeface="Arial"/>
                <a:ea typeface="Arial"/>
                <a:cs typeface="Arial"/>
                <a:sym typeface="Arial"/>
              </a:rPr>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Custom security group examples</a:t>
            </a:r>
            <a:endParaRPr/>
          </a:p>
        </p:txBody>
      </p:sp>
      <p:sp>
        <p:nvSpPr>
          <p:cNvPr id="1016" name="Google Shape;1016;p5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2021, Amazon Web Services, Inc. or its Affiliates. All rights reserved.</a:t>
            </a:r>
            <a:endParaRPr/>
          </a:p>
        </p:txBody>
      </p:sp>
      <p:sp>
        <p:nvSpPr>
          <p:cNvPr id="1017" name="Google Shape;1017;p5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018" name="Google Shape;1018;p59"/>
          <p:cNvGraphicFramePr/>
          <p:nvPr/>
        </p:nvGraphicFramePr>
        <p:xfrm>
          <a:off x="655461" y="2247499"/>
          <a:ext cx="3000000" cy="3000000"/>
        </p:xfrm>
        <a:graphic>
          <a:graphicData uri="http://schemas.openxmlformats.org/drawingml/2006/table">
            <a:tbl>
              <a:tblPr bandRow="1" firstRow="1">
                <a:noFill/>
                <a:tableStyleId>{20768515-3DF0-4F5D-B678-901CF3B300E0}</a:tableStyleId>
              </a:tblPr>
              <a:tblGrid>
                <a:gridCol w="2353025"/>
                <a:gridCol w="1174050"/>
                <a:gridCol w="1512700"/>
                <a:gridCol w="5841300"/>
              </a:tblGrid>
              <a:tr h="370850">
                <a:tc gridSpan="4">
                  <a:txBody>
                    <a:bodyPr/>
                    <a:lstStyle/>
                    <a:p>
                      <a:pPr indent="0" lvl="0" marL="0" marR="0" rtl="0" algn="ctr">
                        <a:spcBef>
                          <a:spcPts val="0"/>
                        </a:spcBef>
                        <a:spcAft>
                          <a:spcPts val="0"/>
                        </a:spcAft>
                        <a:buNone/>
                      </a:pPr>
                      <a:r>
                        <a:rPr b="0" lang="en-US" sz="1800">
                          <a:solidFill>
                            <a:schemeClr val="lt1"/>
                          </a:solidFill>
                          <a:latin typeface="Arial"/>
                          <a:ea typeface="Arial"/>
                          <a:cs typeface="Arial"/>
                          <a:sym typeface="Arial"/>
                        </a:rPr>
                        <a:t>Inbound</a:t>
                      </a:r>
                      <a:endParaRPr/>
                    </a:p>
                  </a:txBody>
                  <a:tcPr marT="45725" marB="45725" marR="91450" marL="91450">
                    <a:solidFill>
                      <a:schemeClr val="dk1"/>
                    </a:solidFill>
                  </a:tcPr>
                </a:tc>
                <a:tc hMerge="1"/>
                <a:tc hMerge="1"/>
                <a:tc hMerge="1"/>
              </a:tr>
              <a:tr h="370850">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Source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Protocol</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Port Range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Description</a:t>
                      </a:r>
                      <a:endParaRPr/>
                    </a:p>
                  </a:txBody>
                  <a:tcPr marT="45725" marB="45725" marR="91450" marL="91450">
                    <a:solidFill>
                      <a:schemeClr val="dk2"/>
                    </a:solidFill>
                  </a:tcPr>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0.0.0.0/0</a:t>
                      </a:r>
                      <a:endParaRPr/>
                    </a:p>
                  </a:txBody>
                  <a:tcPr marT="45725" marB="45725" marR="91450" marL="91450"/>
                </a:tc>
                <a:tc>
                  <a:txBody>
                    <a:bodyPr/>
                    <a:lstStyle/>
                    <a:p>
                      <a:pPr indent="0" lvl="0" marL="0" marR="0" rtl="0" algn="ctr">
                        <a:spcBef>
                          <a:spcPts val="0"/>
                        </a:spcBef>
                        <a:spcAft>
                          <a:spcPts val="0"/>
                        </a:spcAft>
                        <a:buNone/>
                      </a:pPr>
                      <a:r>
                        <a:rPr lang="en-US" sz="1800"/>
                        <a:t>TCP</a:t>
                      </a:r>
                      <a:endParaRPr/>
                    </a:p>
                  </a:txBody>
                  <a:tcPr marT="45725" marB="45725" marR="91450" marL="91450"/>
                </a:tc>
                <a:tc>
                  <a:txBody>
                    <a:bodyPr/>
                    <a:lstStyle/>
                    <a:p>
                      <a:pPr indent="0" lvl="0" marL="0" marR="0" rtl="0" algn="ctr">
                        <a:spcBef>
                          <a:spcPts val="0"/>
                        </a:spcBef>
                        <a:spcAft>
                          <a:spcPts val="0"/>
                        </a:spcAft>
                        <a:buNone/>
                      </a:pPr>
                      <a:r>
                        <a:rPr lang="en-US" sz="1800"/>
                        <a:t>80</a:t>
                      </a:r>
                      <a:endParaRPr/>
                    </a:p>
                  </a:txBody>
                  <a:tcPr marT="45725" marB="45725" marR="91450" marL="91450"/>
                </a:tc>
                <a:tc>
                  <a:txBody>
                    <a:bodyPr/>
                    <a:lstStyle/>
                    <a:p>
                      <a:pPr indent="0" lvl="0" marL="0" marR="0" rtl="0" algn="l">
                        <a:spcBef>
                          <a:spcPts val="0"/>
                        </a:spcBef>
                        <a:spcAft>
                          <a:spcPts val="0"/>
                        </a:spcAft>
                        <a:buNone/>
                      </a:pPr>
                      <a:r>
                        <a:rPr lang="en-US" sz="1800"/>
                        <a:t>Allow inbound HTTP access from all IPv4 addresses</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0.0.0.0/0</a:t>
                      </a:r>
                      <a:endParaRPr/>
                    </a:p>
                  </a:txBody>
                  <a:tcPr marT="45725" marB="45725" marR="91450" marL="91450"/>
                </a:tc>
                <a:tc>
                  <a:txBody>
                    <a:bodyPr/>
                    <a:lstStyle/>
                    <a:p>
                      <a:pPr indent="0" lvl="0" marL="0" marR="0" rtl="0" algn="ctr">
                        <a:spcBef>
                          <a:spcPts val="0"/>
                        </a:spcBef>
                        <a:spcAft>
                          <a:spcPts val="0"/>
                        </a:spcAft>
                        <a:buNone/>
                      </a:pPr>
                      <a:r>
                        <a:rPr lang="en-US" sz="1800"/>
                        <a:t>TCP</a:t>
                      </a:r>
                      <a:endParaRPr/>
                    </a:p>
                  </a:txBody>
                  <a:tcPr marT="45725" marB="45725" marR="91450" marL="91450"/>
                </a:tc>
                <a:tc>
                  <a:txBody>
                    <a:bodyPr/>
                    <a:lstStyle/>
                    <a:p>
                      <a:pPr indent="0" lvl="0" marL="0" marR="0" rtl="0" algn="ctr">
                        <a:spcBef>
                          <a:spcPts val="0"/>
                        </a:spcBef>
                        <a:spcAft>
                          <a:spcPts val="0"/>
                        </a:spcAft>
                        <a:buNone/>
                      </a:pPr>
                      <a:r>
                        <a:rPr lang="en-US" sz="1800"/>
                        <a:t>443</a:t>
                      </a:r>
                      <a:endParaRPr/>
                    </a:p>
                  </a:txBody>
                  <a:tcPr marT="45725" marB="45725" marR="91450" marL="91450"/>
                </a:tc>
                <a:tc>
                  <a:txBody>
                    <a:bodyPr/>
                    <a:lstStyle/>
                    <a:p>
                      <a:pPr indent="0" lvl="0" marL="0" marR="0" rtl="0" algn="l">
                        <a:spcBef>
                          <a:spcPts val="0"/>
                        </a:spcBef>
                        <a:spcAft>
                          <a:spcPts val="0"/>
                        </a:spcAft>
                        <a:buNone/>
                      </a:pPr>
                      <a:r>
                        <a:rPr lang="en-US" sz="1800"/>
                        <a:t>Allow inbound HTTPS access from all IPv4 addresses</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Your network's public IPv4 address range</a:t>
                      </a:r>
                      <a:endParaRPr/>
                    </a:p>
                  </a:txBody>
                  <a:tcPr marT="45725" marB="45725" marR="91450" marL="91450"/>
                </a:tc>
                <a:tc>
                  <a:txBody>
                    <a:bodyPr/>
                    <a:lstStyle/>
                    <a:p>
                      <a:pPr indent="0" lvl="0" marL="0" marR="0" rtl="0" algn="ctr">
                        <a:spcBef>
                          <a:spcPts val="0"/>
                        </a:spcBef>
                        <a:spcAft>
                          <a:spcPts val="0"/>
                        </a:spcAft>
                        <a:buNone/>
                      </a:pPr>
                      <a:r>
                        <a:rPr lang="en-US" sz="1800"/>
                        <a:t>TCP</a:t>
                      </a:r>
                      <a:endParaRPr/>
                    </a:p>
                  </a:txBody>
                  <a:tcPr marT="45725" marB="45725" marR="91450" marL="91450"/>
                </a:tc>
                <a:tc>
                  <a:txBody>
                    <a:bodyPr/>
                    <a:lstStyle/>
                    <a:p>
                      <a:pPr indent="0" lvl="0" marL="0" marR="0" rtl="0" algn="ctr">
                        <a:spcBef>
                          <a:spcPts val="0"/>
                        </a:spcBef>
                        <a:spcAft>
                          <a:spcPts val="0"/>
                        </a:spcAft>
                        <a:buNone/>
                      </a:pPr>
                      <a:r>
                        <a:rPr lang="en-US" sz="1800"/>
                        <a:t>22</a:t>
                      </a:r>
                      <a:endParaRPr/>
                    </a:p>
                  </a:txBody>
                  <a:tcPr marT="45725" marB="45725" marR="91450" marL="91450"/>
                </a:tc>
                <a:tc>
                  <a:txBody>
                    <a:bodyPr/>
                    <a:lstStyle/>
                    <a:p>
                      <a:pPr indent="0" lvl="0" marL="0" marR="0" rtl="0" algn="l">
                        <a:spcBef>
                          <a:spcPts val="0"/>
                        </a:spcBef>
                        <a:spcAft>
                          <a:spcPts val="0"/>
                        </a:spcAft>
                        <a:buNone/>
                      </a:pPr>
                      <a:r>
                        <a:rPr lang="en-US" sz="1800"/>
                        <a:t>Allow inbound SSH access to Linux instances from IPv4 IP addresses in your network (over the internet gateway) </a:t>
                      </a:r>
                      <a:endParaRPr/>
                    </a:p>
                  </a:txBody>
                  <a:tcPr marT="45725" marB="45725" marR="91450" marL="91450"/>
                </a:tc>
              </a:tr>
            </a:tbl>
          </a:graphicData>
        </a:graphic>
      </p:graphicFrame>
      <p:graphicFrame>
        <p:nvGraphicFramePr>
          <p:cNvPr id="1019" name="Google Shape;1019;p59"/>
          <p:cNvGraphicFramePr/>
          <p:nvPr/>
        </p:nvGraphicFramePr>
        <p:xfrm>
          <a:off x="663575" y="4698557"/>
          <a:ext cx="3000000" cy="3000000"/>
        </p:xfrm>
        <a:graphic>
          <a:graphicData uri="http://schemas.openxmlformats.org/drawingml/2006/table">
            <a:tbl>
              <a:tblPr firstRow="1">
                <a:noFill/>
                <a:tableStyleId>{20768515-3DF0-4F5D-B678-901CF3B300E0}</a:tableStyleId>
              </a:tblPr>
              <a:tblGrid>
                <a:gridCol w="3131950"/>
                <a:gridCol w="1162750"/>
                <a:gridCol w="1456275"/>
                <a:gridCol w="5113875"/>
              </a:tblGrid>
              <a:tr h="370850">
                <a:tc gridSpan="4">
                  <a:txBody>
                    <a:bodyPr/>
                    <a:lstStyle/>
                    <a:p>
                      <a:pPr indent="0" lvl="0" marL="0" marR="0" rtl="0" algn="ctr">
                        <a:spcBef>
                          <a:spcPts val="0"/>
                        </a:spcBef>
                        <a:spcAft>
                          <a:spcPts val="0"/>
                        </a:spcAft>
                        <a:buNone/>
                      </a:pPr>
                      <a:r>
                        <a:rPr b="0" lang="en-US" sz="1800">
                          <a:solidFill>
                            <a:schemeClr val="lt1"/>
                          </a:solidFill>
                          <a:latin typeface="Arial"/>
                          <a:ea typeface="Arial"/>
                          <a:cs typeface="Arial"/>
                          <a:sym typeface="Arial"/>
                        </a:rPr>
                        <a:t>Outbound</a:t>
                      </a:r>
                      <a:endParaRPr/>
                    </a:p>
                  </a:txBody>
                  <a:tcPr marT="45725" marB="45725" marR="91450" marL="91450">
                    <a:solidFill>
                      <a:schemeClr val="dk1"/>
                    </a:solidFill>
                  </a:tcPr>
                </a:tc>
                <a:tc hMerge="1"/>
                <a:tc hMerge="1"/>
                <a:tc hMerge="1"/>
              </a:tr>
              <a:tr h="370850">
                <a:tc>
                  <a:txBody>
                    <a:bodyPr/>
                    <a:lstStyle/>
                    <a:p>
                      <a:pPr indent="0" lvl="0" marL="0" marR="0" rtl="0" algn="ctr">
                        <a:spcBef>
                          <a:spcPts val="0"/>
                        </a:spcBef>
                        <a:spcAft>
                          <a:spcPts val="0"/>
                        </a:spcAft>
                        <a:buNone/>
                      </a:pPr>
                      <a:r>
                        <a:rPr b="0" lang="en-US" sz="1800">
                          <a:solidFill>
                            <a:schemeClr val="dk1"/>
                          </a:solidFill>
                          <a:latin typeface="Arial"/>
                          <a:ea typeface="Arial"/>
                          <a:cs typeface="Arial"/>
                          <a:sym typeface="Arial"/>
                        </a:rPr>
                        <a:t>Destination</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b="0" lang="en-US" sz="1800">
                          <a:solidFill>
                            <a:schemeClr val="dk1"/>
                          </a:solidFill>
                          <a:latin typeface="Arial"/>
                          <a:ea typeface="Arial"/>
                          <a:cs typeface="Arial"/>
                          <a:sym typeface="Arial"/>
                        </a:rPr>
                        <a:t>Protocol</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b="0" lang="en-US" sz="1800">
                          <a:solidFill>
                            <a:schemeClr val="dk1"/>
                          </a:solidFill>
                          <a:latin typeface="Arial"/>
                          <a:ea typeface="Arial"/>
                          <a:cs typeface="Arial"/>
                          <a:sym typeface="Arial"/>
                        </a:rPr>
                        <a:t>Port Range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b="0" lang="en-US" sz="1800">
                          <a:solidFill>
                            <a:schemeClr val="dk1"/>
                          </a:solidFill>
                          <a:latin typeface="Arial"/>
                          <a:ea typeface="Arial"/>
                          <a:cs typeface="Arial"/>
                          <a:sym typeface="Arial"/>
                        </a:rPr>
                        <a:t>Description</a:t>
                      </a:r>
                      <a:endParaRPr/>
                    </a:p>
                  </a:txBody>
                  <a:tcPr marT="45725" marB="45725" marR="91450" marL="91450">
                    <a:solidFill>
                      <a:schemeClr val="dk2"/>
                    </a:solidFill>
                  </a:tcPr>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The ID of the security group for your Microsoft SQL Server database servers</a:t>
                      </a:r>
                      <a:endParaRPr/>
                    </a:p>
                  </a:txBody>
                  <a:tcPr marT="45725" marB="45725" marR="91450" marL="91450"/>
                </a:tc>
                <a:tc>
                  <a:txBody>
                    <a:bodyPr/>
                    <a:lstStyle/>
                    <a:p>
                      <a:pPr indent="0" lvl="0" marL="0" marR="0" rtl="0" algn="ctr">
                        <a:spcBef>
                          <a:spcPts val="0"/>
                        </a:spcBef>
                        <a:spcAft>
                          <a:spcPts val="0"/>
                        </a:spcAft>
                        <a:buNone/>
                      </a:pPr>
                      <a:r>
                        <a:rPr lang="en-US" sz="1800"/>
                        <a:t>TCP</a:t>
                      </a:r>
                      <a:endParaRPr/>
                    </a:p>
                  </a:txBody>
                  <a:tcPr marT="45725" marB="45725" marR="91450" marL="91450"/>
                </a:tc>
                <a:tc>
                  <a:txBody>
                    <a:bodyPr/>
                    <a:lstStyle/>
                    <a:p>
                      <a:pPr indent="0" lvl="0" marL="0" marR="0" rtl="0" algn="ctr">
                        <a:spcBef>
                          <a:spcPts val="0"/>
                        </a:spcBef>
                        <a:spcAft>
                          <a:spcPts val="0"/>
                        </a:spcAft>
                        <a:buNone/>
                      </a:pPr>
                      <a:r>
                        <a:rPr lang="en-US" sz="1800"/>
                        <a:t>1433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US" sz="1800"/>
                        <a:t>Allow outbound Microsoft SQL Server access to instances in the specified security group </a:t>
                      </a:r>
                      <a:endParaRPr/>
                    </a:p>
                  </a:txBody>
                  <a:tcPr marT="45725" marB="45725" marR="91450" marL="91450"/>
                </a:tc>
              </a:tr>
            </a:tbl>
          </a:graphicData>
        </a:graphic>
      </p:graphicFrame>
      <p:sp>
        <p:nvSpPr>
          <p:cNvPr id="1020" name="Google Shape;1020;p59"/>
          <p:cNvSpPr txBox="1"/>
          <p:nvPr/>
        </p:nvSpPr>
        <p:spPr>
          <a:xfrm>
            <a:off x="663575" y="1347055"/>
            <a:ext cx="10864850" cy="83099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You can </a:t>
            </a:r>
            <a:r>
              <a:rPr b="1" lang="en-US" sz="2400">
                <a:solidFill>
                  <a:schemeClr val="accent5"/>
                </a:solidFill>
                <a:latin typeface="Arial"/>
                <a:ea typeface="Arial"/>
                <a:cs typeface="Arial"/>
                <a:sym typeface="Arial"/>
              </a:rPr>
              <a:t>specify allow </a:t>
            </a:r>
            <a:r>
              <a:rPr lang="en-US" sz="2400">
                <a:solidFill>
                  <a:schemeClr val="dk1"/>
                </a:solidFill>
                <a:latin typeface="Arial"/>
                <a:ea typeface="Arial"/>
                <a:cs typeface="Arial"/>
                <a:sym typeface="Arial"/>
              </a:rPr>
              <a:t>rules, but not deny rules.</a:t>
            </a:r>
            <a:endParaRPr/>
          </a:p>
          <a:p>
            <a:pPr indent="-342900" lvl="0" marL="342900" marR="0" rtl="0" algn="l">
              <a:spcBef>
                <a:spcPts val="0"/>
              </a:spcBef>
              <a:spcAft>
                <a:spcPts val="0"/>
              </a:spcAft>
              <a:buClr>
                <a:schemeClr val="dk1"/>
              </a:buClr>
              <a:buSzPts val="2400"/>
              <a:buFont typeface="Arial"/>
              <a:buChar char="•"/>
            </a:pPr>
            <a:r>
              <a:rPr b="1" lang="en-US" sz="2400">
                <a:solidFill>
                  <a:schemeClr val="accent5"/>
                </a:solidFill>
                <a:latin typeface="Arial"/>
                <a:ea typeface="Arial"/>
                <a:cs typeface="Arial"/>
                <a:sym typeface="Arial"/>
              </a:rPr>
              <a:t>All rules are evaluated </a:t>
            </a:r>
            <a:r>
              <a:rPr lang="en-US" sz="2400">
                <a:solidFill>
                  <a:schemeClr val="dk1"/>
                </a:solidFill>
                <a:latin typeface="Arial"/>
                <a:ea typeface="Arial"/>
                <a:cs typeface="Arial"/>
                <a:sym typeface="Arial"/>
              </a:rPr>
              <a:t>before the decision to allow traffic.</a:t>
            </a:r>
            <a:endParaRPr sz="28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6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Network access control lists (network ACLs)</a:t>
            </a:r>
            <a:endParaRPr/>
          </a:p>
        </p:txBody>
      </p:sp>
      <p:grpSp>
        <p:nvGrpSpPr>
          <p:cNvPr descr="architecture diagram of a vpc with two subnets. each subnet has an instance and a network access control list attached to it." id="1026" name="Google Shape;1026;p60"/>
          <p:cNvGrpSpPr/>
          <p:nvPr/>
        </p:nvGrpSpPr>
        <p:grpSpPr>
          <a:xfrm>
            <a:off x="152401" y="1197346"/>
            <a:ext cx="5403273" cy="5191619"/>
            <a:chOff x="152401" y="1273546"/>
            <a:chExt cx="5403273" cy="5191619"/>
          </a:xfrm>
        </p:grpSpPr>
        <p:pic>
          <p:nvPicPr>
            <p:cNvPr id="1027" name="Google Shape;1027;p60"/>
            <p:cNvPicPr preferRelativeResize="0"/>
            <p:nvPr/>
          </p:nvPicPr>
          <p:blipFill rotWithShape="1">
            <a:blip r:embed="rId3">
              <a:alphaModFix/>
            </a:blip>
            <a:srcRect b="0" l="0" r="0" t="0"/>
            <a:stretch/>
          </p:blipFill>
          <p:spPr>
            <a:xfrm>
              <a:off x="4142346" y="3433722"/>
              <a:ext cx="469900" cy="469900"/>
            </a:xfrm>
            <a:prstGeom prst="rect">
              <a:avLst/>
            </a:prstGeom>
            <a:noFill/>
            <a:ln>
              <a:noFill/>
            </a:ln>
          </p:spPr>
        </p:pic>
        <p:pic>
          <p:nvPicPr>
            <p:cNvPr id="1028" name="Google Shape;1028;p60"/>
            <p:cNvPicPr preferRelativeResize="0"/>
            <p:nvPr/>
          </p:nvPicPr>
          <p:blipFill rotWithShape="1">
            <a:blip r:embed="rId4">
              <a:alphaModFix/>
            </a:blip>
            <a:srcRect b="0" l="0" r="0" t="0"/>
            <a:stretch/>
          </p:blipFill>
          <p:spPr>
            <a:xfrm>
              <a:off x="4142346" y="4961579"/>
              <a:ext cx="469900" cy="469900"/>
            </a:xfrm>
            <a:prstGeom prst="rect">
              <a:avLst/>
            </a:prstGeom>
            <a:noFill/>
            <a:ln>
              <a:noFill/>
            </a:ln>
          </p:spPr>
        </p:pic>
        <p:grpSp>
          <p:nvGrpSpPr>
            <p:cNvPr id="1029" name="Google Shape;1029;p60"/>
            <p:cNvGrpSpPr/>
            <p:nvPr/>
          </p:nvGrpSpPr>
          <p:grpSpPr>
            <a:xfrm>
              <a:off x="152401" y="1273546"/>
              <a:ext cx="5403273" cy="5191619"/>
              <a:chOff x="152401" y="1273546"/>
              <a:chExt cx="5403273" cy="5191619"/>
            </a:xfrm>
          </p:grpSpPr>
          <p:sp>
            <p:nvSpPr>
              <p:cNvPr id="1030" name="Google Shape;1030;p60"/>
              <p:cNvSpPr/>
              <p:nvPr/>
            </p:nvSpPr>
            <p:spPr>
              <a:xfrm>
                <a:off x="152402" y="1273546"/>
                <a:ext cx="5403272" cy="5191619"/>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AWS Cloud</a:t>
                </a:r>
                <a:endParaRPr/>
              </a:p>
            </p:txBody>
          </p:sp>
          <p:pic>
            <p:nvPicPr>
              <p:cNvPr id="1031" name="Google Shape;1031;p60"/>
              <p:cNvPicPr preferRelativeResize="0"/>
              <p:nvPr/>
            </p:nvPicPr>
            <p:blipFill rotWithShape="1">
              <a:blip r:embed="rId5">
                <a:alphaModFix/>
              </a:blip>
              <a:srcRect b="0" l="0" r="0" t="0"/>
              <a:stretch/>
            </p:blipFill>
            <p:spPr>
              <a:xfrm>
                <a:off x="152401" y="1273546"/>
                <a:ext cx="457200" cy="457200"/>
              </a:xfrm>
              <a:prstGeom prst="rect">
                <a:avLst/>
              </a:prstGeom>
              <a:noFill/>
              <a:ln>
                <a:noFill/>
              </a:ln>
            </p:spPr>
          </p:pic>
          <p:grpSp>
            <p:nvGrpSpPr>
              <p:cNvPr id="1032" name="Google Shape;1032;p60"/>
              <p:cNvGrpSpPr/>
              <p:nvPr/>
            </p:nvGrpSpPr>
            <p:grpSpPr>
              <a:xfrm>
                <a:off x="280551" y="1888174"/>
                <a:ext cx="4984176" cy="4460804"/>
                <a:chOff x="280551" y="1888174"/>
                <a:chExt cx="4984176" cy="4460804"/>
              </a:xfrm>
            </p:grpSpPr>
            <p:sp>
              <p:nvSpPr>
                <p:cNvPr id="1033" name="Google Shape;1033;p60"/>
                <p:cNvSpPr/>
                <p:nvPr/>
              </p:nvSpPr>
              <p:spPr>
                <a:xfrm>
                  <a:off x="280551" y="1888174"/>
                  <a:ext cx="4984176" cy="4328548"/>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Region</a:t>
                  </a:r>
                  <a:endParaRPr/>
                </a:p>
              </p:txBody>
            </p:sp>
            <p:pic>
              <p:nvPicPr>
                <p:cNvPr id="1034" name="Google Shape;1034;p60"/>
                <p:cNvPicPr preferRelativeResize="0"/>
                <p:nvPr/>
              </p:nvPicPr>
              <p:blipFill rotWithShape="1">
                <a:blip r:embed="rId6">
                  <a:alphaModFix/>
                </a:blip>
                <a:srcRect b="0" l="0" r="0" t="0"/>
                <a:stretch/>
              </p:blipFill>
              <p:spPr>
                <a:xfrm>
                  <a:off x="280551" y="1888174"/>
                  <a:ext cx="457200" cy="457200"/>
                </a:xfrm>
                <a:prstGeom prst="rect">
                  <a:avLst/>
                </a:prstGeom>
                <a:noFill/>
                <a:ln>
                  <a:noFill/>
                </a:ln>
              </p:spPr>
            </p:pic>
            <p:grpSp>
              <p:nvGrpSpPr>
                <p:cNvPr id="1035" name="Google Shape;1035;p60"/>
                <p:cNvGrpSpPr/>
                <p:nvPr/>
              </p:nvGrpSpPr>
              <p:grpSpPr>
                <a:xfrm>
                  <a:off x="581948" y="2244988"/>
                  <a:ext cx="4364125" cy="4103990"/>
                  <a:chOff x="581948" y="2244988"/>
                  <a:chExt cx="4364125" cy="4103990"/>
                </a:xfrm>
              </p:grpSpPr>
              <p:sp>
                <p:nvSpPr>
                  <p:cNvPr id="1036" name="Google Shape;1036;p60"/>
                  <p:cNvSpPr/>
                  <p:nvPr/>
                </p:nvSpPr>
                <p:spPr>
                  <a:xfrm>
                    <a:off x="581948" y="2624640"/>
                    <a:ext cx="4364125" cy="3443417"/>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b="0" i="0" lang="en-US" sz="1600" u="none" cap="none" strike="noStrike">
                        <a:solidFill>
                          <a:srgbClr val="1D8900"/>
                        </a:solidFill>
                        <a:latin typeface="Arial"/>
                        <a:ea typeface="Arial"/>
                        <a:cs typeface="Arial"/>
                        <a:sym typeface="Arial"/>
                      </a:rPr>
                      <a:t> VPC: </a:t>
                    </a:r>
                    <a:r>
                      <a:rPr lang="en-US" sz="1600">
                        <a:solidFill>
                          <a:srgbClr val="1D8900"/>
                        </a:solidFill>
                        <a:latin typeface="Arial"/>
                        <a:ea typeface="Arial"/>
                        <a:cs typeface="Arial"/>
                        <a:sym typeface="Arial"/>
                      </a:rPr>
                      <a:t>10.0.0.0/16</a:t>
                    </a:r>
                    <a:endParaRPr/>
                  </a:p>
                </p:txBody>
              </p:sp>
              <p:pic>
                <p:nvPicPr>
                  <p:cNvPr id="1037" name="Google Shape;1037;p60"/>
                  <p:cNvPicPr preferRelativeResize="0"/>
                  <p:nvPr/>
                </p:nvPicPr>
                <p:blipFill rotWithShape="1">
                  <a:blip r:embed="rId7">
                    <a:alphaModFix/>
                  </a:blip>
                  <a:srcRect b="0" l="0" r="0" t="0"/>
                  <a:stretch/>
                </p:blipFill>
                <p:spPr>
                  <a:xfrm>
                    <a:off x="581948" y="2624640"/>
                    <a:ext cx="457200" cy="457200"/>
                  </a:xfrm>
                  <a:prstGeom prst="rect">
                    <a:avLst/>
                  </a:prstGeom>
                  <a:noFill/>
                  <a:ln>
                    <a:noFill/>
                  </a:ln>
                </p:spPr>
              </p:pic>
              <p:grpSp>
                <p:nvGrpSpPr>
                  <p:cNvPr id="1038" name="Google Shape;1038;p60"/>
                  <p:cNvGrpSpPr/>
                  <p:nvPr/>
                </p:nvGrpSpPr>
                <p:grpSpPr>
                  <a:xfrm>
                    <a:off x="1063615" y="2244988"/>
                    <a:ext cx="3591473" cy="4103990"/>
                    <a:chOff x="1063615" y="2244988"/>
                    <a:chExt cx="3591473" cy="4103990"/>
                  </a:xfrm>
                </p:grpSpPr>
                <p:sp>
                  <p:nvSpPr>
                    <p:cNvPr id="1039" name="Google Shape;1039;p60"/>
                    <p:cNvSpPr/>
                    <p:nvPr/>
                  </p:nvSpPr>
                  <p:spPr>
                    <a:xfrm>
                      <a:off x="1063615" y="2244988"/>
                      <a:ext cx="3591473" cy="4103990"/>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a:t>
                      </a:r>
                      <a:endParaRPr/>
                    </a:p>
                  </p:txBody>
                </p:sp>
                <p:grpSp>
                  <p:nvGrpSpPr>
                    <p:cNvPr id="1040" name="Google Shape;1040;p60"/>
                    <p:cNvGrpSpPr/>
                    <p:nvPr/>
                  </p:nvGrpSpPr>
                  <p:grpSpPr>
                    <a:xfrm>
                      <a:off x="1315652" y="2980513"/>
                      <a:ext cx="3108961" cy="2901816"/>
                      <a:chOff x="1315652" y="2980513"/>
                      <a:chExt cx="3108961" cy="2901816"/>
                    </a:xfrm>
                  </p:grpSpPr>
                  <p:grpSp>
                    <p:nvGrpSpPr>
                      <p:cNvPr id="1041" name="Google Shape;1041;p60"/>
                      <p:cNvGrpSpPr/>
                      <p:nvPr/>
                    </p:nvGrpSpPr>
                    <p:grpSpPr>
                      <a:xfrm>
                        <a:off x="1315652" y="2980513"/>
                        <a:ext cx="3108961" cy="2901816"/>
                        <a:chOff x="1315652" y="2980513"/>
                        <a:chExt cx="3108961" cy="2901816"/>
                      </a:xfrm>
                    </p:grpSpPr>
                    <p:grpSp>
                      <p:nvGrpSpPr>
                        <p:cNvPr id="1042" name="Google Shape;1042;p60"/>
                        <p:cNvGrpSpPr/>
                        <p:nvPr/>
                      </p:nvGrpSpPr>
                      <p:grpSpPr>
                        <a:xfrm>
                          <a:off x="1315653" y="2980513"/>
                          <a:ext cx="3108960" cy="1381792"/>
                          <a:chOff x="1315653" y="2980513"/>
                          <a:chExt cx="3108960" cy="1381792"/>
                        </a:xfrm>
                      </p:grpSpPr>
                      <p:sp>
                        <p:nvSpPr>
                          <p:cNvPr id="1043" name="Google Shape;1043;p60"/>
                          <p:cNvSpPr/>
                          <p:nvPr/>
                        </p:nvSpPr>
                        <p:spPr>
                          <a:xfrm>
                            <a:off x="1315653" y="2990705"/>
                            <a:ext cx="3108960" cy="137160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subnet:10.0.0.0/24</a:t>
                            </a:r>
                            <a:endParaRPr/>
                          </a:p>
                        </p:txBody>
                      </p:sp>
                      <p:pic>
                        <p:nvPicPr>
                          <p:cNvPr id="1044" name="Google Shape;1044;p60"/>
                          <p:cNvPicPr preferRelativeResize="0"/>
                          <p:nvPr/>
                        </p:nvPicPr>
                        <p:blipFill rotWithShape="1">
                          <a:blip r:embed="rId8">
                            <a:alphaModFix/>
                          </a:blip>
                          <a:srcRect b="0" l="0" r="0" t="0"/>
                          <a:stretch/>
                        </p:blipFill>
                        <p:spPr>
                          <a:xfrm>
                            <a:off x="1315654" y="2980513"/>
                            <a:ext cx="457200" cy="457200"/>
                          </a:xfrm>
                          <a:prstGeom prst="rect">
                            <a:avLst/>
                          </a:prstGeom>
                          <a:noFill/>
                          <a:ln>
                            <a:noFill/>
                          </a:ln>
                        </p:spPr>
                      </p:pic>
                    </p:grpSp>
                    <p:grpSp>
                      <p:nvGrpSpPr>
                        <p:cNvPr id="1045" name="Google Shape;1045;p60"/>
                        <p:cNvGrpSpPr/>
                        <p:nvPr/>
                      </p:nvGrpSpPr>
                      <p:grpSpPr>
                        <a:xfrm>
                          <a:off x="1315652" y="4508371"/>
                          <a:ext cx="3108960" cy="1373958"/>
                          <a:chOff x="1315652" y="4508371"/>
                          <a:chExt cx="3108960" cy="1373958"/>
                        </a:xfrm>
                      </p:grpSpPr>
                      <p:sp>
                        <p:nvSpPr>
                          <p:cNvPr id="1046" name="Google Shape;1046;p60"/>
                          <p:cNvSpPr/>
                          <p:nvPr/>
                        </p:nvSpPr>
                        <p:spPr>
                          <a:xfrm>
                            <a:off x="1315652" y="4510729"/>
                            <a:ext cx="3108960" cy="137160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10.0.4.0/22</a:t>
                            </a:r>
                            <a:endParaRPr/>
                          </a:p>
                        </p:txBody>
                      </p:sp>
                      <p:pic>
                        <p:nvPicPr>
                          <p:cNvPr id="1047" name="Google Shape;1047;p60"/>
                          <p:cNvPicPr preferRelativeResize="0"/>
                          <p:nvPr/>
                        </p:nvPicPr>
                        <p:blipFill rotWithShape="1">
                          <a:blip r:embed="rId9">
                            <a:alphaModFix/>
                          </a:blip>
                          <a:srcRect b="0" l="0" r="0" t="0"/>
                          <a:stretch/>
                        </p:blipFill>
                        <p:spPr>
                          <a:xfrm>
                            <a:off x="1315653" y="4508371"/>
                            <a:ext cx="457200" cy="457200"/>
                          </a:xfrm>
                          <a:prstGeom prst="rect">
                            <a:avLst/>
                          </a:prstGeom>
                          <a:noFill/>
                          <a:ln>
                            <a:noFill/>
                          </a:ln>
                        </p:spPr>
                      </p:pic>
                    </p:grpSp>
                  </p:grpSp>
                  <p:pic>
                    <p:nvPicPr>
                      <p:cNvPr id="1048" name="Google Shape;1048;p60"/>
                      <p:cNvPicPr preferRelativeResize="0"/>
                      <p:nvPr/>
                    </p:nvPicPr>
                    <p:blipFill rotWithShape="1">
                      <a:blip r:embed="rId10">
                        <a:alphaModFix/>
                      </a:blip>
                      <a:srcRect b="0" l="0" r="0" t="0"/>
                      <a:stretch/>
                    </p:blipFill>
                    <p:spPr>
                      <a:xfrm>
                        <a:off x="2799541" y="3519064"/>
                        <a:ext cx="457200" cy="457200"/>
                      </a:xfrm>
                      <a:prstGeom prst="rect">
                        <a:avLst/>
                      </a:prstGeom>
                      <a:noFill/>
                      <a:ln>
                        <a:noFill/>
                      </a:ln>
                    </p:spPr>
                  </p:pic>
                  <p:pic>
                    <p:nvPicPr>
                      <p:cNvPr id="1049" name="Google Shape;1049;p60"/>
                      <p:cNvPicPr preferRelativeResize="0"/>
                      <p:nvPr/>
                    </p:nvPicPr>
                    <p:blipFill rotWithShape="1">
                      <a:blip r:embed="rId10">
                        <a:alphaModFix/>
                      </a:blip>
                      <a:srcRect b="0" l="0" r="0" t="0"/>
                      <a:stretch/>
                    </p:blipFill>
                    <p:spPr>
                      <a:xfrm>
                        <a:off x="2799541" y="5196529"/>
                        <a:ext cx="457200" cy="457200"/>
                      </a:xfrm>
                      <a:prstGeom prst="rect">
                        <a:avLst/>
                      </a:prstGeom>
                      <a:noFill/>
                      <a:ln>
                        <a:noFill/>
                      </a:ln>
                    </p:spPr>
                  </p:pic>
                </p:grpSp>
              </p:grpSp>
            </p:grpSp>
          </p:grpSp>
        </p:grpSp>
      </p:grpSp>
      <p:cxnSp>
        <p:nvCxnSpPr>
          <p:cNvPr id="1050" name="Google Shape;1050;p60"/>
          <p:cNvCxnSpPr>
            <a:stCxn id="1027" idx="3"/>
            <a:endCxn id="1051" idx="1"/>
          </p:cNvCxnSpPr>
          <p:nvPr/>
        </p:nvCxnSpPr>
        <p:spPr>
          <a:xfrm>
            <a:off x="4612246" y="3592472"/>
            <a:ext cx="3021900" cy="843900"/>
          </a:xfrm>
          <a:prstGeom prst="straightConnector1">
            <a:avLst/>
          </a:prstGeom>
          <a:noFill/>
          <a:ln cap="flat" cmpd="sng" w="9525">
            <a:solidFill>
              <a:schemeClr val="accent1"/>
            </a:solidFill>
            <a:prstDash val="solid"/>
            <a:miter lim="800000"/>
            <a:headEnd len="sm" w="sm" type="none"/>
            <a:tailEnd len="sm" w="sm" type="none"/>
          </a:ln>
        </p:spPr>
      </p:cxnSp>
      <p:cxnSp>
        <p:nvCxnSpPr>
          <p:cNvPr id="1052" name="Google Shape;1052;p60"/>
          <p:cNvCxnSpPr>
            <a:stCxn id="1028" idx="3"/>
            <a:endCxn id="1051" idx="1"/>
          </p:cNvCxnSpPr>
          <p:nvPr/>
        </p:nvCxnSpPr>
        <p:spPr>
          <a:xfrm flipH="1" rot="10800000">
            <a:off x="4612246" y="4436629"/>
            <a:ext cx="3021900" cy="683700"/>
          </a:xfrm>
          <a:prstGeom prst="straightConnector1">
            <a:avLst/>
          </a:prstGeom>
          <a:noFill/>
          <a:ln cap="flat" cmpd="sng" w="9525">
            <a:solidFill>
              <a:schemeClr val="accent1"/>
            </a:solidFill>
            <a:prstDash val="solid"/>
            <a:miter lim="800000"/>
            <a:headEnd len="sm" w="sm" type="none"/>
            <a:tailEnd len="sm" w="sm" type="none"/>
          </a:ln>
        </p:spPr>
      </p:cxnSp>
      <p:sp>
        <p:nvSpPr>
          <p:cNvPr id="1051" name="Google Shape;1051;p60"/>
          <p:cNvSpPr txBox="1"/>
          <p:nvPr/>
        </p:nvSpPr>
        <p:spPr>
          <a:xfrm>
            <a:off x="7634219" y="3959464"/>
            <a:ext cx="345479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Network ACLs act at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the </a:t>
            </a:r>
            <a:r>
              <a:rPr b="1" lang="en-US" sz="2800">
                <a:solidFill>
                  <a:schemeClr val="accent5"/>
                </a:solidFill>
                <a:latin typeface="Arial"/>
                <a:ea typeface="Arial"/>
                <a:cs typeface="Arial"/>
                <a:sym typeface="Arial"/>
              </a:rPr>
              <a:t>subnet level</a:t>
            </a:r>
            <a:r>
              <a:rPr lang="en-US" sz="2800">
                <a:solidFill>
                  <a:schemeClr val="dk1"/>
                </a:solidFill>
                <a:latin typeface="Arial"/>
                <a:ea typeface="Arial"/>
                <a:cs typeface="Arial"/>
                <a:sym typeface="Arial"/>
              </a:rPr>
              <a:t>.</a:t>
            </a:r>
            <a:endParaRPr/>
          </a:p>
        </p:txBody>
      </p:sp>
      <p:sp>
        <p:nvSpPr>
          <p:cNvPr id="1053" name="Google Shape;1053;p6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2019, Amazon Web Services, Inc. or its Affiliates. All rights reserved.</a:t>
            </a:r>
            <a:endParaRPr/>
          </a:p>
        </p:txBody>
      </p:sp>
      <p:sp>
        <p:nvSpPr>
          <p:cNvPr id="1054" name="Google Shape;1054;p6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6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Network access control lists (network ACLs)</a:t>
            </a:r>
            <a:endParaRPr/>
          </a:p>
        </p:txBody>
      </p:sp>
      <p:sp>
        <p:nvSpPr>
          <p:cNvPr id="1060" name="Google Shape;1060;p6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2021, Amazon Web Services, Inc. or its Affiliates. All rights reserved.</a:t>
            </a:r>
            <a:endParaRPr/>
          </a:p>
        </p:txBody>
      </p:sp>
      <p:sp>
        <p:nvSpPr>
          <p:cNvPr id="1061" name="Google Shape;1061;p6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062" name="Google Shape;1062;p61"/>
          <p:cNvGraphicFramePr/>
          <p:nvPr/>
        </p:nvGraphicFramePr>
        <p:xfrm>
          <a:off x="655462" y="3120667"/>
          <a:ext cx="3000000" cy="3000000"/>
        </p:xfrm>
        <a:graphic>
          <a:graphicData uri="http://schemas.openxmlformats.org/drawingml/2006/table">
            <a:tbl>
              <a:tblPr bandRow="1" firstRow="1">
                <a:noFill/>
                <a:tableStyleId>{20768515-3DF0-4F5D-B678-901CF3B300E0}</a:tableStyleId>
              </a:tblPr>
              <a:tblGrid>
                <a:gridCol w="1200200"/>
                <a:gridCol w="1684450"/>
                <a:gridCol w="1186600"/>
                <a:gridCol w="1505400"/>
                <a:gridCol w="1918050"/>
                <a:gridCol w="3386375"/>
              </a:tblGrid>
              <a:tr h="370850">
                <a:tc gridSpan="6">
                  <a:txBody>
                    <a:bodyPr/>
                    <a:lstStyle/>
                    <a:p>
                      <a:pPr indent="0" lvl="0" marL="0" marR="0" rtl="0" algn="ctr">
                        <a:spcBef>
                          <a:spcPts val="0"/>
                        </a:spcBef>
                        <a:spcAft>
                          <a:spcPts val="0"/>
                        </a:spcAft>
                        <a:buNone/>
                      </a:pPr>
                      <a:r>
                        <a:rPr b="0" lang="en-US" sz="1800">
                          <a:solidFill>
                            <a:schemeClr val="lt1"/>
                          </a:solidFill>
                          <a:latin typeface="Arial"/>
                          <a:ea typeface="Arial"/>
                          <a:cs typeface="Arial"/>
                          <a:sym typeface="Arial"/>
                        </a:rPr>
                        <a:t>Inbound</a:t>
                      </a:r>
                      <a:endParaRPr/>
                    </a:p>
                  </a:txBody>
                  <a:tcPr marT="45725" marB="45725" marR="91450" marL="91450">
                    <a:solidFill>
                      <a:schemeClr val="dk1"/>
                    </a:solidFill>
                  </a:tcPr>
                </a:tc>
                <a:tc hMerge="1"/>
                <a:tc hMerge="1"/>
                <a:tc hMerge="1"/>
                <a:tc hMerge="1"/>
                <a:tc hMerge="1"/>
              </a:tr>
              <a:tr h="370850">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Rule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Type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Protocol</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Port Range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Source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Allow/Deny</a:t>
                      </a:r>
                      <a:endParaRPr/>
                    </a:p>
                  </a:txBody>
                  <a:tcPr marT="45725" marB="45725" marR="91450" marL="91450">
                    <a:solidFill>
                      <a:schemeClr val="dk2"/>
                    </a:solidFill>
                  </a:tcPr>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100</a:t>
                      </a:r>
                      <a:endParaRPr/>
                    </a:p>
                  </a:txBody>
                  <a:tcPr marT="45725" marB="45725" marR="91450" marL="91450"/>
                </a:tc>
                <a:tc>
                  <a:txBody>
                    <a:bodyPr/>
                    <a:lstStyle/>
                    <a:p>
                      <a:pPr indent="0" lvl="0" marL="0" marR="0" rtl="0" algn="ctr">
                        <a:spcBef>
                          <a:spcPts val="0"/>
                        </a:spcBef>
                        <a:spcAft>
                          <a:spcPts val="0"/>
                        </a:spcAft>
                        <a:buNone/>
                      </a:pPr>
                      <a:r>
                        <a:rPr lang="en-US" sz="1800"/>
                        <a:t>All IPv4 traffic</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spcBef>
                          <a:spcPts val="0"/>
                        </a:spcBef>
                        <a:spcAft>
                          <a:spcPts val="0"/>
                        </a:spcAft>
                        <a:buNone/>
                      </a:pPr>
                      <a:r>
                        <a:rPr lang="en-US" sz="1800"/>
                        <a:t>0.0.0.0/0</a:t>
                      </a:r>
                      <a:endParaRPr/>
                    </a:p>
                  </a:txBody>
                  <a:tcPr marT="45725" marB="45725" marR="91450" marL="91450"/>
                </a:tc>
                <a:tc>
                  <a:txBody>
                    <a:bodyPr/>
                    <a:lstStyle/>
                    <a:p>
                      <a:pPr indent="0" lvl="0" marL="0" marR="0" rtl="0" algn="ctr">
                        <a:spcBef>
                          <a:spcPts val="0"/>
                        </a:spcBef>
                        <a:spcAft>
                          <a:spcPts val="0"/>
                        </a:spcAft>
                        <a:buNone/>
                      </a:pPr>
                      <a:r>
                        <a:rPr lang="en-US" sz="1800"/>
                        <a:t>ALLOW</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All IPv4 traffic</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lang="en-US" sz="1800"/>
                        <a:t>0.0.0.0/0</a:t>
                      </a:r>
                      <a:endParaRPr/>
                    </a:p>
                  </a:txBody>
                  <a:tcPr marT="45725" marB="45725" marR="91450" marL="91450"/>
                </a:tc>
                <a:tc>
                  <a:txBody>
                    <a:bodyPr/>
                    <a:lstStyle/>
                    <a:p>
                      <a:pPr indent="0" lvl="0" marL="0" marR="0" rtl="0" algn="ctr">
                        <a:spcBef>
                          <a:spcPts val="0"/>
                        </a:spcBef>
                        <a:spcAft>
                          <a:spcPts val="0"/>
                        </a:spcAft>
                        <a:buNone/>
                      </a:pPr>
                      <a:r>
                        <a:rPr lang="en-US" sz="1800"/>
                        <a:t>DENY</a:t>
                      </a:r>
                      <a:endParaRPr/>
                    </a:p>
                  </a:txBody>
                  <a:tcPr marT="45725" marB="45725" marR="91450" marL="91450"/>
                </a:tc>
              </a:tr>
            </a:tbl>
          </a:graphicData>
        </a:graphic>
      </p:graphicFrame>
      <p:graphicFrame>
        <p:nvGraphicFramePr>
          <p:cNvPr id="1063" name="Google Shape;1063;p61"/>
          <p:cNvGraphicFramePr/>
          <p:nvPr/>
        </p:nvGraphicFramePr>
        <p:xfrm>
          <a:off x="655462" y="4877567"/>
          <a:ext cx="3000000" cy="3000000"/>
        </p:xfrm>
        <a:graphic>
          <a:graphicData uri="http://schemas.openxmlformats.org/drawingml/2006/table">
            <a:tbl>
              <a:tblPr bandRow="1" firstRow="1">
                <a:noFill/>
                <a:tableStyleId>{20768515-3DF0-4F5D-B678-901CF3B300E0}</a:tableStyleId>
              </a:tblPr>
              <a:tblGrid>
                <a:gridCol w="1200200"/>
                <a:gridCol w="1684450"/>
                <a:gridCol w="1186600"/>
                <a:gridCol w="1505400"/>
                <a:gridCol w="1918050"/>
                <a:gridCol w="3386375"/>
              </a:tblGrid>
              <a:tr h="370850">
                <a:tc gridSpan="6">
                  <a:txBody>
                    <a:bodyPr/>
                    <a:lstStyle/>
                    <a:p>
                      <a:pPr indent="0" lvl="0" marL="0" marR="0" rtl="0" algn="ctr">
                        <a:spcBef>
                          <a:spcPts val="0"/>
                        </a:spcBef>
                        <a:spcAft>
                          <a:spcPts val="0"/>
                        </a:spcAft>
                        <a:buNone/>
                      </a:pPr>
                      <a:r>
                        <a:rPr b="0" lang="en-US" sz="1800">
                          <a:solidFill>
                            <a:schemeClr val="lt1"/>
                          </a:solidFill>
                          <a:latin typeface="Arial"/>
                          <a:ea typeface="Arial"/>
                          <a:cs typeface="Arial"/>
                          <a:sym typeface="Arial"/>
                        </a:rPr>
                        <a:t>Outbound</a:t>
                      </a:r>
                      <a:endParaRPr/>
                    </a:p>
                  </a:txBody>
                  <a:tcPr marT="45725" marB="45725" marR="91450" marL="91450">
                    <a:solidFill>
                      <a:schemeClr val="dk1"/>
                    </a:solidFill>
                  </a:tcPr>
                </a:tc>
                <a:tc hMerge="1"/>
                <a:tc hMerge="1"/>
                <a:tc hMerge="1"/>
                <a:tc hMerge="1"/>
                <a:tc hMerge="1"/>
              </a:tr>
              <a:tr h="370850">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Rule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Type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Protocol</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Port Range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Destination</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Allow/Deny</a:t>
                      </a:r>
                      <a:endParaRPr/>
                    </a:p>
                  </a:txBody>
                  <a:tcPr marT="45725" marB="45725" marR="91450" marL="91450">
                    <a:solidFill>
                      <a:schemeClr val="dk2"/>
                    </a:solidFill>
                  </a:tcPr>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100</a:t>
                      </a:r>
                      <a:endParaRPr/>
                    </a:p>
                  </a:txBody>
                  <a:tcPr marT="45725" marB="45725" marR="91450" marL="91450"/>
                </a:tc>
                <a:tc>
                  <a:txBody>
                    <a:bodyPr/>
                    <a:lstStyle/>
                    <a:p>
                      <a:pPr indent="0" lvl="0" marL="0" marR="0" rtl="0" algn="ctr">
                        <a:spcBef>
                          <a:spcPts val="0"/>
                        </a:spcBef>
                        <a:spcAft>
                          <a:spcPts val="0"/>
                        </a:spcAft>
                        <a:buNone/>
                      </a:pPr>
                      <a:r>
                        <a:rPr lang="en-US" sz="1800"/>
                        <a:t>All IPv4 traffic</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spcBef>
                          <a:spcPts val="0"/>
                        </a:spcBef>
                        <a:spcAft>
                          <a:spcPts val="0"/>
                        </a:spcAft>
                        <a:buNone/>
                      </a:pPr>
                      <a:r>
                        <a:rPr lang="en-US" sz="1800"/>
                        <a:t>0.0.0.0/0</a:t>
                      </a:r>
                      <a:endParaRPr/>
                    </a:p>
                  </a:txBody>
                  <a:tcPr marT="45725" marB="45725" marR="91450" marL="91450"/>
                </a:tc>
                <a:tc>
                  <a:txBody>
                    <a:bodyPr/>
                    <a:lstStyle/>
                    <a:p>
                      <a:pPr indent="0" lvl="0" marL="0" marR="0" rtl="0" algn="ctr">
                        <a:spcBef>
                          <a:spcPts val="0"/>
                        </a:spcBef>
                        <a:spcAft>
                          <a:spcPts val="0"/>
                        </a:spcAft>
                        <a:buNone/>
                      </a:pPr>
                      <a:r>
                        <a:rPr lang="en-US" sz="1800"/>
                        <a:t>ALLOW</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All IPv4 traffic</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lang="en-US" sz="1800"/>
                        <a:t>0.0.0.0/0</a:t>
                      </a:r>
                      <a:endParaRPr/>
                    </a:p>
                  </a:txBody>
                  <a:tcPr marT="45725" marB="45725" marR="91450" marL="91450"/>
                </a:tc>
                <a:tc>
                  <a:txBody>
                    <a:bodyPr/>
                    <a:lstStyle/>
                    <a:p>
                      <a:pPr indent="0" lvl="0" marL="0" marR="0" rtl="0" algn="ctr">
                        <a:spcBef>
                          <a:spcPts val="0"/>
                        </a:spcBef>
                        <a:spcAft>
                          <a:spcPts val="0"/>
                        </a:spcAft>
                        <a:buNone/>
                      </a:pPr>
                      <a:r>
                        <a:rPr lang="en-US" sz="1800"/>
                        <a:t>DENY</a:t>
                      </a:r>
                      <a:endParaRPr/>
                    </a:p>
                  </a:txBody>
                  <a:tcPr marT="45725" marB="45725" marR="91450" marL="91450"/>
                </a:tc>
              </a:tr>
            </a:tbl>
          </a:graphicData>
        </a:graphic>
      </p:graphicFrame>
      <p:sp>
        <p:nvSpPr>
          <p:cNvPr id="1064" name="Google Shape;1064;p61"/>
          <p:cNvSpPr txBox="1"/>
          <p:nvPr/>
        </p:nvSpPr>
        <p:spPr>
          <a:xfrm>
            <a:off x="696926" y="1393276"/>
            <a:ext cx="10798149" cy="15696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 network ACL has </a:t>
            </a:r>
            <a:r>
              <a:rPr b="1" lang="en-US" sz="2400">
                <a:solidFill>
                  <a:schemeClr val="accent5"/>
                </a:solidFill>
                <a:latin typeface="Arial"/>
                <a:ea typeface="Arial"/>
                <a:cs typeface="Arial"/>
                <a:sym typeface="Arial"/>
              </a:rPr>
              <a:t>separate inbound and outbound rules</a:t>
            </a:r>
            <a:r>
              <a:rPr lang="en-US" sz="2400">
                <a:solidFill>
                  <a:schemeClr val="dk1"/>
                </a:solidFill>
                <a:latin typeface="Arial"/>
                <a:ea typeface="Arial"/>
                <a:cs typeface="Arial"/>
                <a:sym typeface="Arial"/>
              </a:rPr>
              <a:t>, and each rule can </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either </a:t>
            </a:r>
            <a:r>
              <a:rPr b="1" lang="en-US" sz="2400">
                <a:solidFill>
                  <a:schemeClr val="accent5"/>
                </a:solidFill>
                <a:latin typeface="Arial"/>
                <a:ea typeface="Arial"/>
                <a:cs typeface="Arial"/>
                <a:sym typeface="Arial"/>
              </a:rPr>
              <a:t>allow or deny traffic</a:t>
            </a:r>
            <a:r>
              <a:rPr lang="en-US" sz="2400">
                <a:solidFill>
                  <a:schemeClr val="dk1"/>
                </a:solidFill>
                <a:latin typeface="Arial"/>
                <a:ea typeface="Arial"/>
                <a:cs typeface="Arial"/>
                <a:sym typeface="Arial"/>
              </a:rPr>
              <a:t>.</a:t>
            </a:r>
            <a:endParaRPr/>
          </a:p>
          <a:p>
            <a:pPr indent="-342900" lvl="0" marL="342900" marR="0" rtl="0" algn="l">
              <a:spcBef>
                <a:spcPts val="0"/>
              </a:spcBef>
              <a:spcAft>
                <a:spcPts val="0"/>
              </a:spcAft>
              <a:buClr>
                <a:schemeClr val="dk1"/>
              </a:buClr>
              <a:buSzPts val="2400"/>
              <a:buFont typeface="Arial"/>
              <a:buChar char="•"/>
            </a:pPr>
            <a:r>
              <a:rPr b="1" lang="en-US" sz="2400">
                <a:solidFill>
                  <a:schemeClr val="accent5"/>
                </a:solidFill>
                <a:latin typeface="Arial"/>
                <a:ea typeface="Arial"/>
                <a:cs typeface="Arial"/>
                <a:sym typeface="Arial"/>
              </a:rPr>
              <a:t>Default</a:t>
            </a:r>
            <a:r>
              <a:rPr lang="en-US" sz="2400">
                <a:solidFill>
                  <a:schemeClr val="dk1"/>
                </a:solidFill>
                <a:latin typeface="Arial"/>
                <a:ea typeface="Arial"/>
                <a:cs typeface="Arial"/>
                <a:sym typeface="Arial"/>
              </a:rPr>
              <a:t> network ACLs </a:t>
            </a:r>
            <a:r>
              <a:rPr b="1" lang="en-US" sz="2400">
                <a:solidFill>
                  <a:schemeClr val="accent5"/>
                </a:solidFill>
                <a:latin typeface="Arial"/>
                <a:ea typeface="Arial"/>
                <a:cs typeface="Arial"/>
                <a:sym typeface="Arial"/>
              </a:rPr>
              <a:t>allow</a:t>
            </a:r>
            <a:r>
              <a:rPr lang="en-US" sz="2400">
                <a:solidFill>
                  <a:schemeClr val="dk1"/>
                </a:solidFill>
                <a:latin typeface="Arial"/>
                <a:ea typeface="Arial"/>
                <a:cs typeface="Arial"/>
                <a:sym typeface="Arial"/>
              </a:rPr>
              <a:t> all inbound and outbound IPv4 traffic.</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Network ACLs are </a:t>
            </a:r>
            <a:r>
              <a:rPr b="1" lang="en-US" sz="2400">
                <a:solidFill>
                  <a:schemeClr val="accent5"/>
                </a:solidFill>
                <a:latin typeface="Arial"/>
                <a:ea typeface="Arial"/>
                <a:cs typeface="Arial"/>
                <a:sym typeface="Arial"/>
              </a:rPr>
              <a:t>stateless</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6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Custom network ACLs examples</a:t>
            </a:r>
            <a:endParaRPr/>
          </a:p>
        </p:txBody>
      </p:sp>
      <p:sp>
        <p:nvSpPr>
          <p:cNvPr id="1070" name="Google Shape;1070;p6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2021, Amazon Web Services, Inc. or its Affiliates. All rights reserved.</a:t>
            </a:r>
            <a:endParaRPr/>
          </a:p>
        </p:txBody>
      </p:sp>
      <p:sp>
        <p:nvSpPr>
          <p:cNvPr id="1071" name="Google Shape;1071;p6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072" name="Google Shape;1072;p62"/>
          <p:cNvGraphicFramePr/>
          <p:nvPr/>
        </p:nvGraphicFramePr>
        <p:xfrm>
          <a:off x="655462" y="2564025"/>
          <a:ext cx="3000000" cy="3000000"/>
        </p:xfrm>
        <a:graphic>
          <a:graphicData uri="http://schemas.openxmlformats.org/drawingml/2006/table">
            <a:tbl>
              <a:tblPr bandRow="1" firstRow="1">
                <a:noFill/>
                <a:tableStyleId>{20768515-3DF0-4F5D-B678-901CF3B300E0}</a:tableStyleId>
              </a:tblPr>
              <a:tblGrid>
                <a:gridCol w="1032650"/>
                <a:gridCol w="1672925"/>
                <a:gridCol w="1629975"/>
                <a:gridCol w="1966475"/>
                <a:gridCol w="2405600"/>
                <a:gridCol w="2173450"/>
              </a:tblGrid>
              <a:tr h="370850">
                <a:tc gridSpan="6">
                  <a:txBody>
                    <a:bodyPr/>
                    <a:lstStyle/>
                    <a:p>
                      <a:pPr indent="0" lvl="0" marL="0" marR="0" rtl="0" algn="ctr">
                        <a:spcBef>
                          <a:spcPts val="0"/>
                        </a:spcBef>
                        <a:spcAft>
                          <a:spcPts val="0"/>
                        </a:spcAft>
                        <a:buNone/>
                      </a:pPr>
                      <a:r>
                        <a:rPr b="0" lang="en-US" sz="1800">
                          <a:solidFill>
                            <a:schemeClr val="lt1"/>
                          </a:solidFill>
                          <a:latin typeface="Arial"/>
                          <a:ea typeface="Arial"/>
                          <a:cs typeface="Arial"/>
                          <a:sym typeface="Arial"/>
                        </a:rPr>
                        <a:t>Inbound</a:t>
                      </a:r>
                      <a:endParaRPr/>
                    </a:p>
                  </a:txBody>
                  <a:tcPr marT="45725" marB="45725" marR="91450" marL="91450">
                    <a:solidFill>
                      <a:schemeClr val="dk1"/>
                    </a:solidFill>
                  </a:tcPr>
                </a:tc>
                <a:tc hMerge="1"/>
                <a:tc hMerge="1"/>
                <a:tc hMerge="1"/>
                <a:tc hMerge="1"/>
                <a:tc hMerge="1"/>
              </a:tr>
              <a:tr h="370850">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Rule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Type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Protocol</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Port Range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Source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Allow/Deny</a:t>
                      </a:r>
                      <a:endParaRPr/>
                    </a:p>
                  </a:txBody>
                  <a:tcPr marT="45725" marB="45725" marR="91450" marL="91450">
                    <a:solidFill>
                      <a:schemeClr val="dk2"/>
                    </a:solidFill>
                  </a:tcPr>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100</a:t>
                      </a:r>
                      <a:endParaRPr/>
                    </a:p>
                  </a:txBody>
                  <a:tcPr marT="45725" marB="45725" marR="91450" marL="91450"/>
                </a:tc>
                <a:tc>
                  <a:txBody>
                    <a:bodyPr/>
                    <a:lstStyle/>
                    <a:p>
                      <a:pPr indent="0" lvl="0" marL="0" marR="0" rtl="0" algn="ctr">
                        <a:spcBef>
                          <a:spcPts val="0"/>
                        </a:spcBef>
                        <a:spcAft>
                          <a:spcPts val="0"/>
                        </a:spcAft>
                        <a:buNone/>
                      </a:pPr>
                      <a:r>
                        <a:rPr lang="en-US" sz="1800"/>
                        <a:t>HTTPS</a:t>
                      </a:r>
                      <a:endParaRPr/>
                    </a:p>
                  </a:txBody>
                  <a:tcPr marT="45725" marB="45725" marR="91450" marL="91450"/>
                </a:tc>
                <a:tc>
                  <a:txBody>
                    <a:bodyPr/>
                    <a:lstStyle/>
                    <a:p>
                      <a:pPr indent="0" lvl="0" marL="0" marR="0" rtl="0" algn="ctr">
                        <a:spcBef>
                          <a:spcPts val="0"/>
                        </a:spcBef>
                        <a:spcAft>
                          <a:spcPts val="0"/>
                        </a:spcAft>
                        <a:buNone/>
                      </a:pPr>
                      <a:r>
                        <a:rPr lang="en-US" sz="1800"/>
                        <a:t>TCP</a:t>
                      </a:r>
                      <a:endParaRPr/>
                    </a:p>
                  </a:txBody>
                  <a:tcPr marT="45725" marB="45725" marR="91450" marL="91450"/>
                </a:tc>
                <a:tc>
                  <a:txBody>
                    <a:bodyPr/>
                    <a:lstStyle/>
                    <a:p>
                      <a:pPr indent="0" lvl="0" marL="0" marR="0" rtl="0" algn="ctr">
                        <a:spcBef>
                          <a:spcPts val="0"/>
                        </a:spcBef>
                        <a:spcAft>
                          <a:spcPts val="0"/>
                        </a:spcAft>
                        <a:buNone/>
                      </a:pPr>
                      <a:r>
                        <a:rPr lang="en-US" sz="1800"/>
                        <a:t>443</a:t>
                      </a:r>
                      <a:endParaRPr/>
                    </a:p>
                  </a:txBody>
                  <a:tcPr marT="45725" marB="45725" marR="91450" marL="91450"/>
                </a:tc>
                <a:tc>
                  <a:txBody>
                    <a:bodyPr/>
                    <a:lstStyle/>
                    <a:p>
                      <a:pPr indent="0" lvl="0" marL="0" marR="0" rtl="0" algn="ctr">
                        <a:spcBef>
                          <a:spcPts val="0"/>
                        </a:spcBef>
                        <a:spcAft>
                          <a:spcPts val="0"/>
                        </a:spcAft>
                        <a:buNone/>
                      </a:pPr>
                      <a:r>
                        <a:rPr lang="en-US" sz="1800"/>
                        <a:t>0.0.0.0/0</a:t>
                      </a:r>
                      <a:endParaRPr/>
                    </a:p>
                  </a:txBody>
                  <a:tcPr marT="45725" marB="45725" marR="91450" marL="91450"/>
                </a:tc>
                <a:tc>
                  <a:txBody>
                    <a:bodyPr/>
                    <a:lstStyle/>
                    <a:p>
                      <a:pPr indent="0" lvl="0" marL="0" marR="0" rtl="0" algn="ctr">
                        <a:spcBef>
                          <a:spcPts val="0"/>
                        </a:spcBef>
                        <a:spcAft>
                          <a:spcPts val="0"/>
                        </a:spcAft>
                        <a:buNone/>
                      </a:pPr>
                      <a:r>
                        <a:rPr lang="en-US" sz="1800"/>
                        <a:t>ALLOW</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120</a:t>
                      </a:r>
                      <a:endParaRPr/>
                    </a:p>
                  </a:txBody>
                  <a:tcPr marT="45725" marB="45725" marR="91450" marL="91450"/>
                </a:tc>
                <a:tc>
                  <a:txBody>
                    <a:bodyPr/>
                    <a:lstStyle/>
                    <a:p>
                      <a:pPr indent="0" lvl="0" marL="0" marR="0" rtl="0" algn="ctr">
                        <a:spcBef>
                          <a:spcPts val="0"/>
                        </a:spcBef>
                        <a:spcAft>
                          <a:spcPts val="0"/>
                        </a:spcAft>
                        <a:buNone/>
                      </a:pPr>
                      <a:r>
                        <a:rPr lang="en-US" sz="1800"/>
                        <a:t>SSH</a:t>
                      </a:r>
                      <a:endParaRPr/>
                    </a:p>
                  </a:txBody>
                  <a:tcPr marT="45725" marB="45725" marR="91450" marL="91450"/>
                </a:tc>
                <a:tc>
                  <a:txBody>
                    <a:bodyPr/>
                    <a:lstStyle/>
                    <a:p>
                      <a:pPr indent="0" lvl="0" marL="0" marR="0" rtl="0" algn="ctr">
                        <a:spcBef>
                          <a:spcPts val="0"/>
                        </a:spcBef>
                        <a:spcAft>
                          <a:spcPts val="0"/>
                        </a:spcAft>
                        <a:buNone/>
                      </a:pPr>
                      <a:r>
                        <a:rPr lang="en-US" sz="1800"/>
                        <a:t>TCP</a:t>
                      </a:r>
                      <a:endParaRPr/>
                    </a:p>
                  </a:txBody>
                  <a:tcPr marT="45725" marB="45725" marR="91450" marL="91450"/>
                </a:tc>
                <a:tc>
                  <a:txBody>
                    <a:bodyPr/>
                    <a:lstStyle/>
                    <a:p>
                      <a:pPr indent="0" lvl="0" marL="0" marR="0" rtl="0" algn="ctr">
                        <a:spcBef>
                          <a:spcPts val="0"/>
                        </a:spcBef>
                        <a:spcAft>
                          <a:spcPts val="0"/>
                        </a:spcAft>
                        <a:buNone/>
                      </a:pPr>
                      <a:r>
                        <a:rPr lang="en-US" sz="1800"/>
                        <a:t>22</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lang="en-US" sz="1800"/>
                        <a:t>192.0.2.0/24</a:t>
                      </a:r>
                      <a:endParaRPr/>
                    </a:p>
                  </a:txBody>
                  <a:tcPr marT="45725" marB="45725" marR="91450" marL="91450"/>
                </a:tc>
                <a:tc>
                  <a:txBody>
                    <a:bodyPr/>
                    <a:lstStyle/>
                    <a:p>
                      <a:pPr indent="0" lvl="0" marL="0" marR="0" rtl="0" algn="ctr">
                        <a:spcBef>
                          <a:spcPts val="0"/>
                        </a:spcBef>
                        <a:spcAft>
                          <a:spcPts val="0"/>
                        </a:spcAft>
                        <a:buNone/>
                      </a:pPr>
                      <a:r>
                        <a:rPr lang="en-US" sz="1800"/>
                        <a:t>ALLOW</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All IPv4 traffic</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lang="en-US" sz="1800"/>
                        <a:t>0.0.0.0/0</a:t>
                      </a:r>
                      <a:endParaRPr/>
                    </a:p>
                  </a:txBody>
                  <a:tcPr marT="45725" marB="45725" marR="91450" marL="91450"/>
                </a:tc>
                <a:tc>
                  <a:txBody>
                    <a:bodyPr/>
                    <a:lstStyle/>
                    <a:p>
                      <a:pPr indent="0" lvl="0" marL="0" marR="0" rtl="0" algn="ctr">
                        <a:spcBef>
                          <a:spcPts val="0"/>
                        </a:spcBef>
                        <a:spcAft>
                          <a:spcPts val="0"/>
                        </a:spcAft>
                        <a:buNone/>
                      </a:pPr>
                      <a:r>
                        <a:rPr lang="en-US" sz="1800"/>
                        <a:t>DENY</a:t>
                      </a:r>
                      <a:endParaRPr/>
                    </a:p>
                  </a:txBody>
                  <a:tcPr marT="45725" marB="45725" marR="91450" marL="91450"/>
                </a:tc>
              </a:tr>
            </a:tbl>
          </a:graphicData>
        </a:graphic>
      </p:graphicFrame>
      <p:sp>
        <p:nvSpPr>
          <p:cNvPr id="1073" name="Google Shape;1073;p62"/>
          <p:cNvSpPr txBox="1"/>
          <p:nvPr/>
        </p:nvSpPr>
        <p:spPr>
          <a:xfrm>
            <a:off x="427621" y="1393276"/>
            <a:ext cx="11336758" cy="120032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b="1" lang="en-US" sz="2400">
                <a:solidFill>
                  <a:schemeClr val="accent5"/>
                </a:solidFill>
                <a:latin typeface="Arial"/>
                <a:ea typeface="Arial"/>
                <a:cs typeface="Arial"/>
                <a:sym typeface="Arial"/>
              </a:rPr>
              <a:t>Custom</a:t>
            </a:r>
            <a:r>
              <a:rPr lang="en-US" sz="2400">
                <a:solidFill>
                  <a:schemeClr val="dk1"/>
                </a:solidFill>
                <a:latin typeface="Arial"/>
                <a:ea typeface="Arial"/>
                <a:cs typeface="Arial"/>
                <a:sym typeface="Arial"/>
              </a:rPr>
              <a:t> network ACLs </a:t>
            </a:r>
            <a:r>
              <a:rPr b="1" lang="en-US" sz="2400">
                <a:solidFill>
                  <a:schemeClr val="accent5"/>
                </a:solidFill>
                <a:latin typeface="Arial"/>
                <a:ea typeface="Arial"/>
                <a:cs typeface="Arial"/>
                <a:sym typeface="Arial"/>
              </a:rPr>
              <a:t>deny</a:t>
            </a:r>
            <a:r>
              <a:rPr lang="en-US" sz="2400">
                <a:solidFill>
                  <a:schemeClr val="accent6"/>
                </a:solidFill>
                <a:latin typeface="Arial"/>
                <a:ea typeface="Arial"/>
                <a:cs typeface="Arial"/>
                <a:sym typeface="Arial"/>
              </a:rPr>
              <a:t> </a:t>
            </a:r>
            <a:r>
              <a:rPr lang="en-US" sz="2400">
                <a:solidFill>
                  <a:schemeClr val="dk1"/>
                </a:solidFill>
                <a:latin typeface="Arial"/>
                <a:ea typeface="Arial"/>
                <a:cs typeface="Arial"/>
                <a:sym typeface="Arial"/>
              </a:rPr>
              <a:t>all inbound and outbound traffic</a:t>
            </a:r>
            <a:r>
              <a:rPr lang="en-US" sz="2400">
                <a:solidFill>
                  <a:schemeClr val="accent6"/>
                </a:solidFill>
                <a:latin typeface="Arial"/>
                <a:ea typeface="Arial"/>
                <a:cs typeface="Arial"/>
                <a:sym typeface="Arial"/>
              </a:rPr>
              <a:t> </a:t>
            </a:r>
            <a:r>
              <a:rPr lang="en-US" sz="2400">
                <a:solidFill>
                  <a:schemeClr val="dk1"/>
                </a:solidFill>
                <a:latin typeface="Arial"/>
                <a:ea typeface="Arial"/>
                <a:cs typeface="Arial"/>
                <a:sym typeface="Arial"/>
              </a:rPr>
              <a:t>until you add rules.</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You can specify </a:t>
            </a:r>
            <a:r>
              <a:rPr b="1" lang="en-US" sz="2400">
                <a:solidFill>
                  <a:schemeClr val="accent5"/>
                </a:solidFill>
                <a:latin typeface="Arial"/>
                <a:ea typeface="Arial"/>
                <a:cs typeface="Arial"/>
                <a:sym typeface="Arial"/>
              </a:rPr>
              <a:t>both allow and deny </a:t>
            </a:r>
            <a:r>
              <a:rPr lang="en-US" sz="2400">
                <a:solidFill>
                  <a:schemeClr val="dk1"/>
                </a:solidFill>
                <a:latin typeface="Arial"/>
                <a:ea typeface="Arial"/>
                <a:cs typeface="Arial"/>
                <a:sym typeface="Arial"/>
              </a:rPr>
              <a:t>rules. </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Rules are evaluated in number order, starting with the </a:t>
            </a:r>
            <a:r>
              <a:rPr b="1" lang="en-US" sz="2400">
                <a:solidFill>
                  <a:schemeClr val="accent5"/>
                </a:solidFill>
                <a:latin typeface="Arial"/>
                <a:ea typeface="Arial"/>
                <a:cs typeface="Arial"/>
                <a:sym typeface="Arial"/>
              </a:rPr>
              <a:t>lowest number</a:t>
            </a:r>
            <a:r>
              <a:rPr lang="en-US" sz="2400">
                <a:solidFill>
                  <a:schemeClr val="dk1"/>
                </a:solidFill>
                <a:latin typeface="Arial"/>
                <a:ea typeface="Arial"/>
                <a:cs typeface="Arial"/>
                <a:sym typeface="Arial"/>
              </a:rPr>
              <a:t>.</a:t>
            </a:r>
            <a:endParaRPr/>
          </a:p>
        </p:txBody>
      </p:sp>
      <p:graphicFrame>
        <p:nvGraphicFramePr>
          <p:cNvPr id="1074" name="Google Shape;1074;p62"/>
          <p:cNvGraphicFramePr/>
          <p:nvPr/>
        </p:nvGraphicFramePr>
        <p:xfrm>
          <a:off x="655462" y="4497302"/>
          <a:ext cx="3000000" cy="3000000"/>
        </p:xfrm>
        <a:graphic>
          <a:graphicData uri="http://schemas.openxmlformats.org/drawingml/2006/table">
            <a:tbl>
              <a:tblPr bandRow="1" firstRow="1">
                <a:noFill/>
                <a:tableStyleId>{20768515-3DF0-4F5D-B678-901CF3B300E0}</a:tableStyleId>
              </a:tblPr>
              <a:tblGrid>
                <a:gridCol w="1032650"/>
                <a:gridCol w="1672925"/>
                <a:gridCol w="1629975"/>
                <a:gridCol w="1966475"/>
                <a:gridCol w="2405600"/>
                <a:gridCol w="2173450"/>
              </a:tblGrid>
              <a:tr h="370850">
                <a:tc gridSpan="6">
                  <a:txBody>
                    <a:bodyPr/>
                    <a:lstStyle/>
                    <a:p>
                      <a:pPr indent="0" lvl="0" marL="0" marR="0" rtl="0" algn="ctr">
                        <a:spcBef>
                          <a:spcPts val="0"/>
                        </a:spcBef>
                        <a:spcAft>
                          <a:spcPts val="0"/>
                        </a:spcAft>
                        <a:buNone/>
                      </a:pPr>
                      <a:r>
                        <a:rPr b="0" lang="en-US" sz="1800">
                          <a:solidFill>
                            <a:schemeClr val="lt1"/>
                          </a:solidFill>
                          <a:latin typeface="Arial"/>
                          <a:ea typeface="Arial"/>
                          <a:cs typeface="Arial"/>
                          <a:sym typeface="Arial"/>
                        </a:rPr>
                        <a:t>Outbound</a:t>
                      </a:r>
                      <a:endParaRPr/>
                    </a:p>
                  </a:txBody>
                  <a:tcPr marT="45725" marB="45725" marR="91450" marL="91450">
                    <a:solidFill>
                      <a:schemeClr val="dk1"/>
                    </a:solidFill>
                  </a:tcPr>
                </a:tc>
                <a:tc hMerge="1"/>
                <a:tc hMerge="1"/>
                <a:tc hMerge="1"/>
                <a:tc hMerge="1"/>
                <a:tc hMerge="1"/>
              </a:tr>
              <a:tr h="370850">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Rule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Type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Protocol</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Port Range</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Destination</a:t>
                      </a:r>
                      <a:endParaRPr/>
                    </a:p>
                  </a:txBody>
                  <a:tcPr marT="45725" marB="45725" marR="91450" marL="91450">
                    <a:solidFill>
                      <a:schemeClr val="dk2"/>
                    </a:solidFill>
                  </a:tcPr>
                </a:tc>
                <a:tc>
                  <a:txBody>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Allow/Deny</a:t>
                      </a:r>
                      <a:endParaRPr/>
                    </a:p>
                  </a:txBody>
                  <a:tcPr marT="45725" marB="45725" marR="91450" marL="91450">
                    <a:solidFill>
                      <a:schemeClr val="dk2"/>
                    </a:solidFill>
                  </a:tcPr>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100</a:t>
                      </a:r>
                      <a:endParaRPr/>
                    </a:p>
                  </a:txBody>
                  <a:tcPr marT="45725" marB="45725" marR="91450" marL="91450"/>
                </a:tc>
                <a:tc>
                  <a:txBody>
                    <a:bodyPr/>
                    <a:lstStyle/>
                    <a:p>
                      <a:pPr indent="0" lvl="0" marL="0" marR="0" rtl="0" algn="ctr">
                        <a:spcBef>
                          <a:spcPts val="0"/>
                        </a:spcBef>
                        <a:spcAft>
                          <a:spcPts val="0"/>
                        </a:spcAft>
                        <a:buNone/>
                      </a:pPr>
                      <a:r>
                        <a:rPr lang="en-US" sz="1800"/>
                        <a:t>HTTPS</a:t>
                      </a:r>
                      <a:endParaRPr/>
                    </a:p>
                  </a:txBody>
                  <a:tcPr marT="45725" marB="45725" marR="91450" marL="91450"/>
                </a:tc>
                <a:tc>
                  <a:txBody>
                    <a:bodyPr/>
                    <a:lstStyle/>
                    <a:p>
                      <a:pPr indent="0" lvl="0" marL="0" marR="0" rtl="0" algn="ctr">
                        <a:spcBef>
                          <a:spcPts val="0"/>
                        </a:spcBef>
                        <a:spcAft>
                          <a:spcPts val="0"/>
                        </a:spcAft>
                        <a:buNone/>
                      </a:pPr>
                      <a:r>
                        <a:rPr lang="en-US" sz="1800"/>
                        <a:t>TCP</a:t>
                      </a:r>
                      <a:endParaRPr/>
                    </a:p>
                  </a:txBody>
                  <a:tcPr marT="45725" marB="45725" marR="91450" marL="91450"/>
                </a:tc>
                <a:tc>
                  <a:txBody>
                    <a:bodyPr/>
                    <a:lstStyle/>
                    <a:p>
                      <a:pPr indent="0" lvl="0" marL="0" marR="0" rtl="0" algn="ctr">
                        <a:spcBef>
                          <a:spcPts val="0"/>
                        </a:spcBef>
                        <a:spcAft>
                          <a:spcPts val="0"/>
                        </a:spcAft>
                        <a:buNone/>
                      </a:pPr>
                      <a:r>
                        <a:rPr lang="en-US" sz="1800"/>
                        <a:t>443</a:t>
                      </a:r>
                      <a:endParaRPr/>
                    </a:p>
                  </a:txBody>
                  <a:tcPr marT="45725" marB="45725" marR="91450" marL="91450"/>
                </a:tc>
                <a:tc>
                  <a:txBody>
                    <a:bodyPr/>
                    <a:lstStyle/>
                    <a:p>
                      <a:pPr indent="0" lvl="0" marL="0" marR="0" rtl="0" algn="ctr">
                        <a:spcBef>
                          <a:spcPts val="0"/>
                        </a:spcBef>
                        <a:spcAft>
                          <a:spcPts val="0"/>
                        </a:spcAft>
                        <a:buNone/>
                      </a:pPr>
                      <a:r>
                        <a:rPr lang="en-US" sz="1800"/>
                        <a:t>0.0.0.0/0</a:t>
                      </a:r>
                      <a:endParaRPr/>
                    </a:p>
                  </a:txBody>
                  <a:tcPr marT="45725" marB="45725" marR="91450" marL="91450"/>
                </a:tc>
                <a:tc>
                  <a:txBody>
                    <a:bodyPr/>
                    <a:lstStyle/>
                    <a:p>
                      <a:pPr indent="0" lvl="0" marL="0" marR="0" rtl="0" algn="ctr">
                        <a:spcBef>
                          <a:spcPts val="0"/>
                        </a:spcBef>
                        <a:spcAft>
                          <a:spcPts val="0"/>
                        </a:spcAft>
                        <a:buNone/>
                      </a:pPr>
                      <a:r>
                        <a:rPr lang="en-US" sz="1800"/>
                        <a:t>ALLOW</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120</a:t>
                      </a:r>
                      <a:endParaRPr/>
                    </a:p>
                  </a:txBody>
                  <a:tcPr marT="45725" marB="45725" marR="91450" marL="91450"/>
                </a:tc>
                <a:tc>
                  <a:txBody>
                    <a:bodyPr/>
                    <a:lstStyle/>
                    <a:p>
                      <a:pPr indent="0" lvl="0" marL="0" marR="0" rtl="0" algn="ctr">
                        <a:spcBef>
                          <a:spcPts val="0"/>
                        </a:spcBef>
                        <a:spcAft>
                          <a:spcPts val="0"/>
                        </a:spcAft>
                        <a:buNone/>
                      </a:pPr>
                      <a:r>
                        <a:rPr lang="en-US" sz="1800"/>
                        <a:t>SSH</a:t>
                      </a:r>
                      <a:endParaRPr/>
                    </a:p>
                  </a:txBody>
                  <a:tcPr marT="45725" marB="45725" marR="91450" marL="91450"/>
                </a:tc>
                <a:tc>
                  <a:txBody>
                    <a:bodyPr/>
                    <a:lstStyle/>
                    <a:p>
                      <a:pPr indent="0" lvl="0" marL="0" marR="0" rtl="0" algn="ctr">
                        <a:spcBef>
                          <a:spcPts val="0"/>
                        </a:spcBef>
                        <a:spcAft>
                          <a:spcPts val="0"/>
                        </a:spcAft>
                        <a:buNone/>
                      </a:pPr>
                      <a:r>
                        <a:rPr lang="en-US" sz="1800"/>
                        <a:t>TCP</a:t>
                      </a:r>
                      <a:endParaRPr/>
                    </a:p>
                  </a:txBody>
                  <a:tcPr marT="45725" marB="45725" marR="91450" marL="91450"/>
                </a:tc>
                <a:tc>
                  <a:txBody>
                    <a:bodyPr/>
                    <a:lstStyle/>
                    <a:p>
                      <a:pPr indent="0" lvl="0" marL="0" marR="0" rtl="0" algn="ctr">
                        <a:spcBef>
                          <a:spcPts val="0"/>
                        </a:spcBef>
                        <a:spcAft>
                          <a:spcPts val="0"/>
                        </a:spcAft>
                        <a:buNone/>
                      </a:pPr>
                      <a:r>
                        <a:rPr lang="en-US" sz="1800"/>
                        <a:t>22</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lang="en-US" sz="1800"/>
                        <a:t>192.0.2.0/24</a:t>
                      </a:r>
                      <a:endParaRPr/>
                    </a:p>
                  </a:txBody>
                  <a:tcPr marT="45725" marB="45725" marR="91450" marL="91450"/>
                </a:tc>
                <a:tc>
                  <a:txBody>
                    <a:bodyPr/>
                    <a:lstStyle/>
                    <a:p>
                      <a:pPr indent="0" lvl="0" marL="0" marR="0" rtl="0" algn="ctr">
                        <a:spcBef>
                          <a:spcPts val="0"/>
                        </a:spcBef>
                        <a:spcAft>
                          <a:spcPts val="0"/>
                        </a:spcAft>
                        <a:buNone/>
                      </a:pPr>
                      <a:r>
                        <a:rPr lang="en-US" sz="1800"/>
                        <a:t>ALLOW</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Arial"/>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All IPv4 traffic</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spcBef>
                          <a:spcPts val="0"/>
                        </a:spcBef>
                        <a:spcAft>
                          <a:spcPts val="0"/>
                        </a:spcAft>
                        <a:buNone/>
                      </a:pPr>
                      <a:r>
                        <a:rPr lang="en-US" sz="1800"/>
                        <a:t>All</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lang="en-US" sz="1800"/>
                        <a:t>0.0.0.0/0</a:t>
                      </a:r>
                      <a:endParaRPr/>
                    </a:p>
                  </a:txBody>
                  <a:tcPr marT="45725" marB="45725" marR="91450" marL="91450"/>
                </a:tc>
                <a:tc>
                  <a:txBody>
                    <a:bodyPr/>
                    <a:lstStyle/>
                    <a:p>
                      <a:pPr indent="0" lvl="0" marL="0" marR="0" rtl="0" algn="ctr">
                        <a:spcBef>
                          <a:spcPts val="0"/>
                        </a:spcBef>
                        <a:spcAft>
                          <a:spcPts val="0"/>
                        </a:spcAft>
                        <a:buNone/>
                      </a:pPr>
                      <a:r>
                        <a:rPr lang="en-US" sz="1800"/>
                        <a:t>DENY</a:t>
                      </a:r>
                      <a:endParaRPr/>
                    </a:p>
                  </a:txBody>
                  <a:tcPr marT="45725" marB="45725" marR="91450" marL="91450"/>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6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Security groups versus network ACLs</a:t>
            </a:r>
            <a:endParaRPr/>
          </a:p>
        </p:txBody>
      </p:sp>
      <p:graphicFrame>
        <p:nvGraphicFramePr>
          <p:cNvPr id="1080" name="Google Shape;1080;p63"/>
          <p:cNvGraphicFramePr/>
          <p:nvPr/>
        </p:nvGraphicFramePr>
        <p:xfrm>
          <a:off x="222931" y="1554723"/>
          <a:ext cx="3000000" cy="3000000"/>
        </p:xfrm>
        <a:graphic>
          <a:graphicData uri="http://schemas.openxmlformats.org/drawingml/2006/table">
            <a:tbl>
              <a:tblPr>
                <a:noFill/>
                <a:tableStyleId>{052C6BF8-038D-4660-AD69-548877B5747C}</a:tableStyleId>
              </a:tblPr>
              <a:tblGrid>
                <a:gridCol w="2378875"/>
                <a:gridCol w="4472950"/>
                <a:gridCol w="4894300"/>
              </a:tblGrid>
              <a:tr h="651800">
                <a:tc>
                  <a:txBody>
                    <a:bodyPr/>
                    <a:lstStyle/>
                    <a:p>
                      <a:pPr indent="0" lvl="0" marL="0" marR="0" rtl="0" algn="l">
                        <a:spcBef>
                          <a:spcPts val="0"/>
                        </a:spcBef>
                        <a:spcAft>
                          <a:spcPts val="0"/>
                        </a:spcAft>
                        <a:buNone/>
                      </a:pPr>
                      <a:r>
                        <a:rPr b="1" i="0" lang="en-US" sz="2000">
                          <a:solidFill>
                            <a:schemeClr val="dk1"/>
                          </a:solidFill>
                          <a:latin typeface="Arial"/>
                          <a:ea typeface="Arial"/>
                          <a:cs typeface="Arial"/>
                          <a:sym typeface="Arial"/>
                        </a:rPr>
                        <a:t>Attribute</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c>
                  <a:txBody>
                    <a:bodyPr/>
                    <a:lstStyle/>
                    <a:p>
                      <a:pPr indent="0" lvl="0" marL="0" marR="0" rtl="0" algn="l">
                        <a:spcBef>
                          <a:spcPts val="0"/>
                        </a:spcBef>
                        <a:spcAft>
                          <a:spcPts val="0"/>
                        </a:spcAft>
                        <a:buNone/>
                      </a:pPr>
                      <a:r>
                        <a:rPr b="1" i="0" lang="en-US" sz="2000">
                          <a:solidFill>
                            <a:schemeClr val="dk1"/>
                          </a:solidFill>
                          <a:latin typeface="Arial"/>
                          <a:ea typeface="Arial"/>
                          <a:cs typeface="Arial"/>
                          <a:sym typeface="Arial"/>
                        </a:rPr>
                        <a:t>Security Groups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c>
                  <a:txBody>
                    <a:bodyPr/>
                    <a:lstStyle/>
                    <a:p>
                      <a:pPr indent="0" lvl="0" marL="0" marR="0" rtl="0" algn="l">
                        <a:spcBef>
                          <a:spcPts val="0"/>
                        </a:spcBef>
                        <a:spcAft>
                          <a:spcPts val="0"/>
                        </a:spcAft>
                        <a:buNone/>
                      </a:pPr>
                      <a:r>
                        <a:rPr b="1" i="0" lang="en-US" sz="2000">
                          <a:solidFill>
                            <a:schemeClr val="dk1"/>
                          </a:solidFill>
                          <a:latin typeface="Arial"/>
                          <a:ea typeface="Arial"/>
                          <a:cs typeface="Arial"/>
                          <a:sym typeface="Arial"/>
                        </a:rPr>
                        <a:t>Network ACLs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r>
              <a:tr h="651800">
                <a:tc>
                  <a:txBody>
                    <a:bodyPr/>
                    <a:lstStyle/>
                    <a:p>
                      <a:pPr indent="0" lvl="0" marL="0" marR="0" rtl="0" algn="l">
                        <a:spcBef>
                          <a:spcPts val="0"/>
                        </a:spcBef>
                        <a:spcAft>
                          <a:spcPts val="0"/>
                        </a:spcAft>
                        <a:buNone/>
                      </a:pPr>
                      <a:r>
                        <a:rPr b="0" i="0" lang="en-US" sz="2000">
                          <a:solidFill>
                            <a:srgbClr val="232F3E"/>
                          </a:solidFill>
                          <a:latin typeface="Arial"/>
                          <a:ea typeface="Arial"/>
                          <a:cs typeface="Arial"/>
                          <a:sym typeface="Arial"/>
                        </a:rPr>
                        <a:t>Scope</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2000">
                          <a:solidFill>
                            <a:srgbClr val="232F3E"/>
                          </a:solidFill>
                          <a:latin typeface="Arial"/>
                          <a:ea typeface="Arial"/>
                          <a:cs typeface="Arial"/>
                          <a:sym typeface="Arial"/>
                        </a:rPr>
                        <a:t>Instance level</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2000">
                          <a:solidFill>
                            <a:srgbClr val="232F3E"/>
                          </a:solidFill>
                          <a:latin typeface="Arial"/>
                          <a:ea typeface="Arial"/>
                          <a:cs typeface="Arial"/>
                          <a:sym typeface="Arial"/>
                        </a:rPr>
                        <a:t>Subnet level</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651800">
                <a:tc>
                  <a:txBody>
                    <a:bodyPr/>
                    <a:lstStyle/>
                    <a:p>
                      <a:pPr indent="0" lvl="0" marL="0" marR="0" rtl="0" algn="l">
                        <a:lnSpc>
                          <a:spcPct val="100000"/>
                        </a:lnSpc>
                        <a:spcBef>
                          <a:spcPts val="0"/>
                        </a:spcBef>
                        <a:spcAft>
                          <a:spcPts val="0"/>
                        </a:spcAft>
                        <a:buClr>
                          <a:srgbClr val="232F3E"/>
                        </a:buClr>
                        <a:buSzPts val="2000"/>
                        <a:buFont typeface="Arial"/>
                        <a:buNone/>
                      </a:pPr>
                      <a:r>
                        <a:rPr b="0" i="0" lang="en-US" sz="2000">
                          <a:solidFill>
                            <a:srgbClr val="232F3E"/>
                          </a:solidFill>
                          <a:latin typeface="Arial"/>
                          <a:ea typeface="Arial"/>
                          <a:cs typeface="Arial"/>
                          <a:sym typeface="Arial"/>
                        </a:rPr>
                        <a:t>Supported Rules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2000"/>
                        <a:buFont typeface="Arial"/>
                        <a:buNone/>
                      </a:pPr>
                      <a:r>
                        <a:rPr b="0" i="0" lang="en-US" sz="2000">
                          <a:solidFill>
                            <a:srgbClr val="232F3E"/>
                          </a:solidFill>
                          <a:latin typeface="Arial"/>
                          <a:ea typeface="Arial"/>
                          <a:cs typeface="Arial"/>
                          <a:sym typeface="Arial"/>
                        </a:rPr>
                        <a:t>Allow rules only</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2000"/>
                        <a:buFont typeface="Arial"/>
                        <a:buNone/>
                      </a:pPr>
                      <a:r>
                        <a:rPr b="0" i="0" lang="en-US" sz="2000">
                          <a:solidFill>
                            <a:srgbClr val="232F3E"/>
                          </a:solidFill>
                          <a:latin typeface="Arial"/>
                          <a:ea typeface="Arial"/>
                          <a:cs typeface="Arial"/>
                          <a:sym typeface="Arial"/>
                        </a:rPr>
                        <a:t>Allow and deny rules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651800">
                <a:tc>
                  <a:txBody>
                    <a:bodyPr/>
                    <a:lstStyle/>
                    <a:p>
                      <a:pPr indent="0" lvl="0" marL="0" marR="0" rtl="0" algn="l">
                        <a:lnSpc>
                          <a:spcPct val="100000"/>
                        </a:lnSpc>
                        <a:spcBef>
                          <a:spcPts val="0"/>
                        </a:spcBef>
                        <a:spcAft>
                          <a:spcPts val="0"/>
                        </a:spcAft>
                        <a:buClr>
                          <a:srgbClr val="232F3E"/>
                        </a:buClr>
                        <a:buSzPts val="2000"/>
                        <a:buFont typeface="Arial"/>
                        <a:buNone/>
                      </a:pPr>
                      <a:r>
                        <a:rPr b="0" i="0" lang="en-US" sz="2000">
                          <a:solidFill>
                            <a:srgbClr val="232F3E"/>
                          </a:solidFill>
                          <a:latin typeface="Arial"/>
                          <a:ea typeface="Arial"/>
                          <a:cs typeface="Arial"/>
                          <a:sym typeface="Arial"/>
                        </a:rPr>
                        <a:t>State</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32F3E"/>
                        </a:buClr>
                        <a:buSzPts val="2000"/>
                        <a:buFont typeface="Arial"/>
                        <a:buNone/>
                      </a:pPr>
                      <a:r>
                        <a:rPr b="0" i="0" lang="en-US" sz="2000">
                          <a:solidFill>
                            <a:srgbClr val="232F3E"/>
                          </a:solidFill>
                          <a:latin typeface="Arial"/>
                          <a:ea typeface="Arial"/>
                          <a:cs typeface="Arial"/>
                          <a:sym typeface="Arial"/>
                        </a:rPr>
                        <a:t>Stateful (return traffic is automatically allowed, regardless of rules)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32F3E"/>
                        </a:buClr>
                        <a:buSzPts val="2000"/>
                        <a:buFont typeface="Arial"/>
                        <a:buNone/>
                      </a:pPr>
                      <a:r>
                        <a:rPr b="0" i="0" lang="en-US" sz="2000">
                          <a:solidFill>
                            <a:srgbClr val="232F3E"/>
                          </a:solidFill>
                          <a:latin typeface="Arial"/>
                          <a:ea typeface="Arial"/>
                          <a:cs typeface="Arial"/>
                          <a:sym typeface="Arial"/>
                        </a:rPr>
                        <a:t>Stateless (return traffic must be explicitly allowed by rules)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651800">
                <a:tc>
                  <a:txBody>
                    <a:bodyPr/>
                    <a:lstStyle/>
                    <a:p>
                      <a:pPr indent="0" lvl="0" marL="0" marR="0" rtl="0" algn="l">
                        <a:lnSpc>
                          <a:spcPct val="100000"/>
                        </a:lnSpc>
                        <a:spcBef>
                          <a:spcPts val="0"/>
                        </a:spcBef>
                        <a:spcAft>
                          <a:spcPts val="0"/>
                        </a:spcAft>
                        <a:buClr>
                          <a:srgbClr val="232F3E"/>
                        </a:buClr>
                        <a:buSzPts val="2000"/>
                        <a:buFont typeface="Arial"/>
                        <a:buNone/>
                      </a:pPr>
                      <a:r>
                        <a:rPr b="0" i="0" lang="en-US" sz="2000">
                          <a:solidFill>
                            <a:srgbClr val="232F3E"/>
                          </a:solidFill>
                          <a:latin typeface="Arial"/>
                          <a:ea typeface="Arial"/>
                          <a:cs typeface="Arial"/>
                          <a:sym typeface="Arial"/>
                        </a:rPr>
                        <a:t>Order of Rules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2000"/>
                        <a:buFont typeface="Arial"/>
                        <a:buNone/>
                      </a:pPr>
                      <a:r>
                        <a:rPr b="0" i="0" lang="en-US" sz="2000">
                          <a:solidFill>
                            <a:srgbClr val="232F3E"/>
                          </a:solidFill>
                          <a:latin typeface="Arial"/>
                          <a:ea typeface="Arial"/>
                          <a:cs typeface="Arial"/>
                          <a:sym typeface="Arial"/>
                        </a:rPr>
                        <a:t>All rules are evaluated before decision to allow traffic</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2000"/>
                        <a:buFont typeface="Arial"/>
                        <a:buNone/>
                      </a:pPr>
                      <a:r>
                        <a:rPr b="0" i="0" lang="en-US" sz="2000">
                          <a:solidFill>
                            <a:srgbClr val="232F3E"/>
                          </a:solidFill>
                          <a:latin typeface="Arial"/>
                          <a:ea typeface="Arial"/>
                          <a:cs typeface="Arial"/>
                          <a:sym typeface="Arial"/>
                        </a:rPr>
                        <a:t>Rules are evaluated in number order before decision to allow traffic</a:t>
                      </a:r>
                      <a:endParaRPr b="0" i="0" sz="2000">
                        <a:solidFill>
                          <a:srgbClr val="232F3E"/>
                        </a:solidFill>
                        <a:latin typeface="Arial"/>
                        <a:ea typeface="Arial"/>
                        <a:cs typeface="Arial"/>
                        <a:sym typeface="Arial"/>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bl>
          </a:graphicData>
        </a:graphic>
      </p:graphicFrame>
      <p:sp>
        <p:nvSpPr>
          <p:cNvPr id="1081" name="Google Shape;1081;p6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082" name="Google Shape;1082;p6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5: Networking and Content Delivery</a:t>
            </a:r>
            <a:endParaRPr/>
          </a:p>
        </p:txBody>
      </p:sp>
      <p:sp>
        <p:nvSpPr>
          <p:cNvPr id="233" name="Google Shape;233;p28"/>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1: Networking basics</a:t>
            </a:r>
            <a:endParaRPr/>
          </a:p>
        </p:txBody>
      </p:sp>
      <p:sp>
        <p:nvSpPr>
          <p:cNvPr id="234" name="Google Shape;234;p2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6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Activity: Design a VPC</a:t>
            </a:r>
            <a:endParaRPr/>
          </a:p>
        </p:txBody>
      </p:sp>
      <p:sp>
        <p:nvSpPr>
          <p:cNvPr id="1088" name="Google Shape;1088;p6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5"/>
              </a:buClr>
              <a:buSzPts val="2400"/>
              <a:buNone/>
            </a:pPr>
            <a:r>
              <a:rPr b="1" lang="en-US" sz="2400">
                <a:solidFill>
                  <a:schemeClr val="accent5"/>
                </a:solidFill>
              </a:rPr>
              <a:t>Scenario</a:t>
            </a:r>
            <a:r>
              <a:rPr lang="en-US" sz="2400"/>
              <a:t>: You have a small business with a website that is hosted on an Amazon Elastic Compute Cloud (Amazon EC2) instance. You have customer data that is stored on a backend database that you want to keep private. You want to use Amazon VPC to set up a VPC that meets the following requirements: </a:t>
            </a:r>
            <a:endParaRPr/>
          </a:p>
          <a:p>
            <a:pPr indent="-228600" lvl="0" marL="228600" rtl="0" algn="l">
              <a:lnSpc>
                <a:spcPct val="90000"/>
              </a:lnSpc>
              <a:spcBef>
                <a:spcPts val="1000"/>
              </a:spcBef>
              <a:spcAft>
                <a:spcPts val="0"/>
              </a:spcAft>
              <a:buClr>
                <a:schemeClr val="dk1"/>
              </a:buClr>
              <a:buSzPts val="2400"/>
              <a:buChar char="•"/>
            </a:pPr>
            <a:r>
              <a:rPr lang="en-US" sz="2400"/>
              <a:t>Your web server and database server must be in separate subnets.</a:t>
            </a:r>
            <a:endParaRPr/>
          </a:p>
          <a:p>
            <a:pPr indent="-228600" lvl="0" marL="228600" rtl="0" algn="l">
              <a:lnSpc>
                <a:spcPct val="90000"/>
              </a:lnSpc>
              <a:spcBef>
                <a:spcPts val="1000"/>
              </a:spcBef>
              <a:spcAft>
                <a:spcPts val="0"/>
              </a:spcAft>
              <a:buClr>
                <a:schemeClr val="dk1"/>
              </a:buClr>
              <a:buSzPts val="2400"/>
              <a:buChar char="•"/>
            </a:pPr>
            <a:r>
              <a:rPr lang="en-US" sz="2400"/>
              <a:t>The first address of your network must be 10.0.0.0. Each subnet must have 256 total IPv4 addresses.</a:t>
            </a:r>
            <a:endParaRPr/>
          </a:p>
          <a:p>
            <a:pPr indent="-228600" lvl="0" marL="228600" rtl="0" algn="l">
              <a:lnSpc>
                <a:spcPct val="90000"/>
              </a:lnSpc>
              <a:spcBef>
                <a:spcPts val="1000"/>
              </a:spcBef>
              <a:spcAft>
                <a:spcPts val="0"/>
              </a:spcAft>
              <a:buClr>
                <a:schemeClr val="dk1"/>
              </a:buClr>
              <a:buSzPts val="2400"/>
              <a:buChar char="•"/>
            </a:pPr>
            <a:r>
              <a:rPr lang="en-US" sz="2400"/>
              <a:t>Your customers must always be able to access your web server.</a:t>
            </a:r>
            <a:endParaRPr/>
          </a:p>
          <a:p>
            <a:pPr indent="-228600" lvl="0" marL="228600" rtl="0" algn="l">
              <a:lnSpc>
                <a:spcPct val="90000"/>
              </a:lnSpc>
              <a:spcBef>
                <a:spcPts val="1000"/>
              </a:spcBef>
              <a:spcAft>
                <a:spcPts val="0"/>
              </a:spcAft>
              <a:buClr>
                <a:schemeClr val="dk1"/>
              </a:buClr>
              <a:buSzPts val="2400"/>
              <a:buChar char="•"/>
            </a:pPr>
            <a:r>
              <a:rPr lang="en-US" sz="2400"/>
              <a:t>Your database server must be able to access the internet to make patch updates.</a:t>
            </a:r>
            <a:endParaRPr/>
          </a:p>
          <a:p>
            <a:pPr indent="-228600" lvl="0" marL="228600" rtl="0" algn="l">
              <a:lnSpc>
                <a:spcPct val="90000"/>
              </a:lnSpc>
              <a:spcBef>
                <a:spcPts val="1000"/>
              </a:spcBef>
              <a:spcAft>
                <a:spcPts val="0"/>
              </a:spcAft>
              <a:buClr>
                <a:schemeClr val="dk1"/>
              </a:buClr>
              <a:buSzPts val="2400"/>
              <a:buChar char="•"/>
            </a:pPr>
            <a:r>
              <a:rPr lang="en-US" sz="2400"/>
              <a:t>Your architecture must be highly available and use at least one custom firewall layer.</a:t>
            </a:r>
            <a:endParaRPr/>
          </a:p>
        </p:txBody>
      </p:sp>
      <p:sp>
        <p:nvSpPr>
          <p:cNvPr id="1089" name="Google Shape;1089;p6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090" name="Google Shape;1090;p6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65"/>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Section 4 key takeaways</a:t>
            </a:r>
            <a:endParaRPr/>
          </a:p>
        </p:txBody>
      </p:sp>
      <p:pic>
        <p:nvPicPr>
          <p:cNvPr id="1096" name="Google Shape;1096;p65"/>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1097" name="Google Shape;1097;p65"/>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Arial"/>
                <a:ea typeface="Arial"/>
                <a:cs typeface="Arial"/>
                <a:sym typeface="Arial"/>
              </a:rPr>
              <a:t>Build security into your VPC architecture:</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Isolate subnets if possible.</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Choose the appropriate gateway device or VPN connection for your needs.</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Use firewalls.</a:t>
            </a:r>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Security groups and network ACLs are firewall options that you can use to secure your VPC.</a:t>
            </a:r>
            <a:endParaRPr/>
          </a:p>
        </p:txBody>
      </p:sp>
      <p:sp>
        <p:nvSpPr>
          <p:cNvPr id="1098" name="Google Shape;1098;p65"/>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99" name="Google Shape;1099;p65"/>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66"/>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Lab 2: </a:t>
            </a:r>
            <a:br>
              <a:rPr lang="en-US">
                <a:latin typeface="Arial"/>
                <a:ea typeface="Arial"/>
                <a:cs typeface="Arial"/>
                <a:sym typeface="Arial"/>
              </a:rPr>
            </a:br>
            <a:r>
              <a:rPr lang="en-US">
                <a:latin typeface="Arial"/>
                <a:ea typeface="Arial"/>
                <a:cs typeface="Arial"/>
                <a:sym typeface="Arial"/>
              </a:rPr>
              <a:t>Build Your VPC and Launch a Web Server</a:t>
            </a:r>
            <a:endParaRPr/>
          </a:p>
        </p:txBody>
      </p:sp>
      <p:pic>
        <p:nvPicPr>
          <p:cNvPr id="1105" name="Google Shape;1105;p66"/>
          <p:cNvPicPr preferRelativeResize="0"/>
          <p:nvPr/>
        </p:nvPicPr>
        <p:blipFill rotWithShape="1">
          <a:blip r:embed="rId3">
            <a:alphaModFix/>
          </a:blip>
          <a:srcRect b="0" l="0" r="0" t="0"/>
          <a:stretch/>
        </p:blipFill>
        <p:spPr>
          <a:xfrm>
            <a:off x="5715000" y="1593453"/>
            <a:ext cx="5767388" cy="3983831"/>
          </a:xfrm>
          <a:prstGeom prst="rect">
            <a:avLst/>
          </a:prstGeom>
          <a:noFill/>
          <a:ln>
            <a:noFill/>
          </a:ln>
        </p:spPr>
      </p:pic>
      <p:sp>
        <p:nvSpPr>
          <p:cNvPr id="1106" name="Google Shape;1106;p66"/>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1107" name="Google Shape;1107;p66"/>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Lab 2: Scenario</a:t>
            </a:r>
            <a:endParaRPr/>
          </a:p>
        </p:txBody>
      </p:sp>
      <p:sp>
        <p:nvSpPr>
          <p:cNvPr id="1113" name="Google Shape;1113;p6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rmAutofit/>
          </a:bodyPr>
          <a:lstStyle/>
          <a:p>
            <a:pPr indent="0" lvl="1" marL="0" rtl="0" algn="l">
              <a:lnSpc>
                <a:spcPct val="90000"/>
              </a:lnSpc>
              <a:spcBef>
                <a:spcPts val="0"/>
              </a:spcBef>
              <a:spcAft>
                <a:spcPts val="0"/>
              </a:spcAft>
              <a:buClr>
                <a:schemeClr val="dk1"/>
              </a:buClr>
              <a:buSzPts val="2800"/>
              <a:buNone/>
            </a:pPr>
            <a:r>
              <a:rPr lang="en-US" sz="2800">
                <a:latin typeface="Arial"/>
                <a:ea typeface="Arial"/>
                <a:cs typeface="Arial"/>
                <a:sym typeface="Arial"/>
              </a:rPr>
              <a:t>In this lab, you use Amazon VPC to </a:t>
            </a:r>
            <a:r>
              <a:rPr lang="en-US" sz="2800">
                <a:solidFill>
                  <a:schemeClr val="accent5"/>
                </a:solidFill>
                <a:latin typeface="Arial"/>
                <a:ea typeface="Arial"/>
                <a:cs typeface="Arial"/>
                <a:sym typeface="Arial"/>
              </a:rPr>
              <a:t>create your own VPC </a:t>
            </a:r>
            <a:r>
              <a:rPr lang="en-US" sz="2800">
                <a:latin typeface="Arial"/>
                <a:ea typeface="Arial"/>
                <a:cs typeface="Arial"/>
                <a:sym typeface="Arial"/>
              </a:rPr>
              <a:t>and add some components to produce a customized network. You </a:t>
            </a:r>
            <a:r>
              <a:rPr lang="en-US" sz="2800">
                <a:solidFill>
                  <a:schemeClr val="accent5"/>
                </a:solidFill>
                <a:latin typeface="Arial"/>
                <a:ea typeface="Arial"/>
                <a:cs typeface="Arial"/>
                <a:sym typeface="Arial"/>
              </a:rPr>
              <a:t>create a security group</a:t>
            </a:r>
            <a:r>
              <a:rPr lang="en-US" sz="2800">
                <a:solidFill>
                  <a:schemeClr val="accent6"/>
                </a:solidFill>
                <a:latin typeface="Arial"/>
                <a:ea typeface="Arial"/>
                <a:cs typeface="Arial"/>
                <a:sym typeface="Arial"/>
              </a:rPr>
              <a:t> </a:t>
            </a:r>
            <a:r>
              <a:rPr lang="en-US" sz="2800">
                <a:latin typeface="Arial"/>
                <a:ea typeface="Arial"/>
                <a:cs typeface="Arial"/>
                <a:sym typeface="Arial"/>
              </a:rPr>
              <a:t>for your VPC. You also </a:t>
            </a:r>
            <a:r>
              <a:rPr lang="en-US" sz="2800">
                <a:solidFill>
                  <a:schemeClr val="accent5"/>
                </a:solidFill>
                <a:latin typeface="Arial"/>
                <a:ea typeface="Arial"/>
                <a:cs typeface="Arial"/>
                <a:sym typeface="Arial"/>
              </a:rPr>
              <a:t>create an EC2 instance and configure it</a:t>
            </a:r>
            <a:r>
              <a:rPr lang="en-US" sz="2800">
                <a:solidFill>
                  <a:schemeClr val="accent6"/>
                </a:solidFill>
                <a:latin typeface="Arial"/>
                <a:ea typeface="Arial"/>
                <a:cs typeface="Arial"/>
                <a:sym typeface="Arial"/>
              </a:rPr>
              <a:t> </a:t>
            </a:r>
            <a:r>
              <a:rPr lang="en-US" sz="2800">
                <a:latin typeface="Arial"/>
                <a:ea typeface="Arial"/>
                <a:cs typeface="Arial"/>
                <a:sym typeface="Arial"/>
              </a:rPr>
              <a:t>to run a web server and to use the security group. You then launch the EC2 instance into the VPC.</a:t>
            </a:r>
            <a:endParaRPr/>
          </a:p>
        </p:txBody>
      </p:sp>
      <p:pic>
        <p:nvPicPr>
          <p:cNvPr id="1114" name="Google Shape;1114;p67"/>
          <p:cNvPicPr preferRelativeResize="0"/>
          <p:nvPr/>
        </p:nvPicPr>
        <p:blipFill rotWithShape="1">
          <a:blip r:embed="rId3">
            <a:alphaModFix/>
          </a:blip>
          <a:srcRect b="0" l="0" r="0" t="0"/>
          <a:stretch/>
        </p:blipFill>
        <p:spPr>
          <a:xfrm>
            <a:off x="4219575" y="4074125"/>
            <a:ext cx="914400" cy="914400"/>
          </a:xfrm>
          <a:prstGeom prst="rect">
            <a:avLst/>
          </a:prstGeom>
          <a:noFill/>
          <a:ln>
            <a:noFill/>
          </a:ln>
        </p:spPr>
      </p:pic>
      <p:sp>
        <p:nvSpPr>
          <p:cNvPr id="1115" name="Google Shape;1115;p67"/>
          <p:cNvSpPr txBox="1"/>
          <p:nvPr/>
        </p:nvSpPr>
        <p:spPr>
          <a:xfrm>
            <a:off x="4088314" y="4999203"/>
            <a:ext cx="1176925"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Amazon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VPC</a:t>
            </a:r>
            <a:endParaRPr/>
          </a:p>
        </p:txBody>
      </p:sp>
      <p:pic>
        <p:nvPicPr>
          <p:cNvPr id="1116" name="Google Shape;1116;p67"/>
          <p:cNvPicPr preferRelativeResize="0"/>
          <p:nvPr/>
        </p:nvPicPr>
        <p:blipFill rotWithShape="1">
          <a:blip r:embed="rId4">
            <a:alphaModFix/>
          </a:blip>
          <a:srcRect b="0" l="0" r="0" t="0"/>
          <a:stretch/>
        </p:blipFill>
        <p:spPr>
          <a:xfrm>
            <a:off x="7058025" y="4074125"/>
            <a:ext cx="914400" cy="914400"/>
          </a:xfrm>
          <a:prstGeom prst="rect">
            <a:avLst/>
          </a:prstGeom>
          <a:noFill/>
          <a:ln>
            <a:noFill/>
          </a:ln>
        </p:spPr>
      </p:pic>
      <p:sp>
        <p:nvSpPr>
          <p:cNvPr id="1117" name="Google Shape;1117;p67"/>
          <p:cNvSpPr txBox="1"/>
          <p:nvPr/>
        </p:nvSpPr>
        <p:spPr>
          <a:xfrm>
            <a:off x="6926762" y="4999203"/>
            <a:ext cx="1176925"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Amazon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EC2</a:t>
            </a:r>
            <a:endParaRPr/>
          </a:p>
        </p:txBody>
      </p:sp>
      <p:sp>
        <p:nvSpPr>
          <p:cNvPr id="1118" name="Google Shape;1118;p6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119" name="Google Shape;1119;p6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6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Lab 2: Tasks</a:t>
            </a:r>
            <a:endParaRPr/>
          </a:p>
        </p:txBody>
      </p:sp>
      <p:sp>
        <p:nvSpPr>
          <p:cNvPr id="1125" name="Google Shape;1125;p68"/>
          <p:cNvSpPr txBox="1"/>
          <p:nvPr>
            <p:ph idx="1" type="body"/>
          </p:nvPr>
        </p:nvSpPr>
        <p:spPr>
          <a:xfrm>
            <a:off x="1856508" y="1528175"/>
            <a:ext cx="9667009"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Arial"/>
                <a:ea typeface="Arial"/>
                <a:cs typeface="Arial"/>
                <a:sym typeface="Arial"/>
              </a:rPr>
              <a:t>Create a VPC.</a:t>
            </a:r>
            <a:br>
              <a:rPr lang="en-US">
                <a:latin typeface="Arial"/>
                <a:ea typeface="Arial"/>
                <a:cs typeface="Arial"/>
                <a:sym typeface="Arial"/>
              </a:rPr>
            </a:b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Create additional subnets.</a:t>
            </a:r>
            <a:br>
              <a:rPr lang="en-US">
                <a:latin typeface="Arial"/>
                <a:ea typeface="Arial"/>
                <a:cs typeface="Arial"/>
                <a:sym typeface="Arial"/>
              </a:rPr>
            </a:b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Create a VPC security group.</a:t>
            </a:r>
            <a:br>
              <a:rPr lang="en-US">
                <a:latin typeface="Arial"/>
                <a:ea typeface="Arial"/>
                <a:cs typeface="Arial"/>
                <a:sym typeface="Arial"/>
              </a:rPr>
            </a:b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Launch a web server instance.</a:t>
            </a:r>
            <a:endParaRPr/>
          </a:p>
        </p:txBody>
      </p:sp>
      <p:pic>
        <p:nvPicPr>
          <p:cNvPr id="1126" name="Google Shape;1126;p68"/>
          <p:cNvPicPr preferRelativeResize="0"/>
          <p:nvPr/>
        </p:nvPicPr>
        <p:blipFill rotWithShape="1">
          <a:blip r:embed="rId3">
            <a:alphaModFix/>
          </a:blip>
          <a:srcRect b="0" l="0" r="0" t="0"/>
          <a:stretch/>
        </p:blipFill>
        <p:spPr>
          <a:xfrm>
            <a:off x="1399308" y="1528175"/>
            <a:ext cx="457200" cy="457200"/>
          </a:xfrm>
          <a:prstGeom prst="rect">
            <a:avLst/>
          </a:prstGeom>
          <a:noFill/>
          <a:ln>
            <a:noFill/>
          </a:ln>
        </p:spPr>
      </p:pic>
      <p:pic>
        <p:nvPicPr>
          <p:cNvPr id="1127" name="Google Shape;1127;p68"/>
          <p:cNvPicPr preferRelativeResize="0"/>
          <p:nvPr/>
        </p:nvPicPr>
        <p:blipFill rotWithShape="1">
          <a:blip r:embed="rId4">
            <a:alphaModFix/>
          </a:blip>
          <a:srcRect b="0" l="0" r="0" t="0"/>
          <a:stretch/>
        </p:blipFill>
        <p:spPr>
          <a:xfrm>
            <a:off x="1399308" y="2410420"/>
            <a:ext cx="457200" cy="457200"/>
          </a:xfrm>
          <a:prstGeom prst="rect">
            <a:avLst/>
          </a:prstGeom>
          <a:noFill/>
          <a:ln>
            <a:noFill/>
          </a:ln>
        </p:spPr>
      </p:pic>
      <p:sp>
        <p:nvSpPr>
          <p:cNvPr id="1128" name="Google Shape;1128;p68"/>
          <p:cNvSpPr/>
          <p:nvPr/>
        </p:nvSpPr>
        <p:spPr>
          <a:xfrm>
            <a:off x="795121" y="3174934"/>
            <a:ext cx="1061387" cy="687229"/>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ctr">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a:t>
            </a:r>
            <a:r>
              <a:rPr b="0" i="0" lang="en-US" sz="1600" u="none" cap="none" strike="noStrike">
                <a:solidFill>
                  <a:srgbClr val="DF3312"/>
                </a:solidFill>
                <a:latin typeface="Arial"/>
                <a:ea typeface="Arial"/>
                <a:cs typeface="Arial"/>
                <a:sym typeface="Arial"/>
              </a:rPr>
              <a:t> </a:t>
            </a:r>
            <a:r>
              <a:rPr b="0" i="0" lang="en-US" sz="1600" u="none" cap="none" strike="noStrike">
                <a:solidFill>
                  <a:srgbClr val="DF3312"/>
                </a:solidFill>
                <a:latin typeface="Arial"/>
                <a:ea typeface="Arial"/>
                <a:cs typeface="Arial"/>
                <a:sym typeface="Arial"/>
              </a:rPr>
              <a:t>group</a:t>
            </a:r>
            <a:endParaRPr/>
          </a:p>
        </p:txBody>
      </p:sp>
      <p:pic>
        <p:nvPicPr>
          <p:cNvPr id="1129" name="Google Shape;1129;p68"/>
          <p:cNvPicPr preferRelativeResize="0"/>
          <p:nvPr/>
        </p:nvPicPr>
        <p:blipFill rotWithShape="1">
          <a:blip r:embed="rId5">
            <a:alphaModFix/>
          </a:blip>
          <a:srcRect b="0" l="0" r="0" t="0"/>
          <a:stretch/>
        </p:blipFill>
        <p:spPr>
          <a:xfrm>
            <a:off x="1399308" y="4200445"/>
            <a:ext cx="457200" cy="457200"/>
          </a:xfrm>
          <a:prstGeom prst="rect">
            <a:avLst/>
          </a:prstGeom>
          <a:noFill/>
          <a:ln>
            <a:noFill/>
          </a:ln>
        </p:spPr>
      </p:pic>
      <p:sp>
        <p:nvSpPr>
          <p:cNvPr id="1130" name="Google Shape;1130;p6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131" name="Google Shape;1131;p6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6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Lab 2: Final product</a:t>
            </a:r>
            <a:endParaRPr/>
          </a:p>
        </p:txBody>
      </p:sp>
      <p:grpSp>
        <p:nvGrpSpPr>
          <p:cNvPr descr="architecture diagram of a vpc spread across two availability zones. vpc has an internet gateway and a public subnet and a private subnet in each availability zone." id="1137" name="Google Shape;1137;p69"/>
          <p:cNvGrpSpPr/>
          <p:nvPr/>
        </p:nvGrpSpPr>
        <p:grpSpPr>
          <a:xfrm>
            <a:off x="319021" y="1250209"/>
            <a:ext cx="7605780" cy="5106141"/>
            <a:chOff x="319021" y="1250209"/>
            <a:chExt cx="7605780" cy="5106141"/>
          </a:xfrm>
        </p:grpSpPr>
        <p:sp>
          <p:nvSpPr>
            <p:cNvPr id="1138" name="Google Shape;1138;p69"/>
            <p:cNvSpPr/>
            <p:nvPr/>
          </p:nvSpPr>
          <p:spPr>
            <a:xfrm>
              <a:off x="1150024" y="2253734"/>
              <a:ext cx="2560320" cy="3931920"/>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 A</a:t>
              </a:r>
              <a:endParaRPr/>
            </a:p>
          </p:txBody>
        </p:sp>
        <p:sp>
          <p:nvSpPr>
            <p:cNvPr id="1139" name="Google Shape;1139;p69"/>
            <p:cNvSpPr/>
            <p:nvPr/>
          </p:nvSpPr>
          <p:spPr>
            <a:xfrm>
              <a:off x="1291222" y="3023703"/>
              <a:ext cx="2286000" cy="146304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 1:</a:t>
              </a:r>
              <a:br>
                <a:rPr b="0" i="0" lang="en-US" sz="1600" u="none" cap="none" strike="noStrike">
                  <a:solidFill>
                    <a:srgbClr val="1D8900"/>
                  </a:solidFill>
                  <a:latin typeface="Arial"/>
                  <a:ea typeface="Arial"/>
                  <a:cs typeface="Arial"/>
                  <a:sym typeface="Arial"/>
                </a:rPr>
              </a:br>
              <a:r>
                <a:rPr b="0" i="0" lang="en-US" sz="1600" u="none" cap="none" strike="noStrike">
                  <a:solidFill>
                    <a:srgbClr val="1D8900"/>
                  </a:solidFill>
                  <a:latin typeface="Arial"/>
                  <a:ea typeface="Arial"/>
                  <a:cs typeface="Arial"/>
                  <a:sym typeface="Arial"/>
                </a:rPr>
                <a:t>   10.0.0.0/24</a:t>
              </a:r>
              <a:endParaRPr/>
            </a:p>
          </p:txBody>
        </p:sp>
        <p:pic>
          <p:nvPicPr>
            <p:cNvPr id="1140" name="Google Shape;1140;p69"/>
            <p:cNvPicPr preferRelativeResize="0"/>
            <p:nvPr/>
          </p:nvPicPr>
          <p:blipFill rotWithShape="1">
            <a:blip r:embed="rId3">
              <a:alphaModFix/>
            </a:blip>
            <a:srcRect b="0" l="0" r="0" t="0"/>
            <a:stretch/>
          </p:blipFill>
          <p:spPr>
            <a:xfrm>
              <a:off x="1291223" y="3021344"/>
              <a:ext cx="457200" cy="457200"/>
            </a:xfrm>
            <a:prstGeom prst="rect">
              <a:avLst/>
            </a:prstGeom>
            <a:noFill/>
            <a:ln>
              <a:noFill/>
            </a:ln>
          </p:spPr>
        </p:pic>
        <p:pic>
          <p:nvPicPr>
            <p:cNvPr id="1141" name="Google Shape;1141;p69"/>
            <p:cNvPicPr preferRelativeResize="0"/>
            <p:nvPr/>
          </p:nvPicPr>
          <p:blipFill rotWithShape="1">
            <a:blip r:embed="rId4">
              <a:alphaModFix/>
            </a:blip>
            <a:srcRect b="0" l="0" r="0" t="0"/>
            <a:stretch/>
          </p:blipFill>
          <p:spPr>
            <a:xfrm>
              <a:off x="3972261" y="2358922"/>
              <a:ext cx="469900" cy="469900"/>
            </a:xfrm>
            <a:prstGeom prst="rect">
              <a:avLst/>
            </a:prstGeom>
            <a:noFill/>
            <a:ln>
              <a:noFill/>
            </a:ln>
          </p:spPr>
        </p:pic>
        <p:sp>
          <p:nvSpPr>
            <p:cNvPr id="1142" name="Google Shape;1142;p69"/>
            <p:cNvSpPr/>
            <p:nvPr/>
          </p:nvSpPr>
          <p:spPr>
            <a:xfrm>
              <a:off x="1291221" y="4583644"/>
              <a:ext cx="2286000" cy="146304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1: </a:t>
              </a:r>
              <a:br>
                <a:rPr b="0" i="0" lang="en-US" sz="1600" u="none" cap="none" strike="noStrike">
                  <a:solidFill>
                    <a:srgbClr val="007CBC"/>
                  </a:solidFill>
                  <a:latin typeface="Arial"/>
                  <a:ea typeface="Arial"/>
                  <a:cs typeface="Arial"/>
                  <a:sym typeface="Arial"/>
                </a:rPr>
              </a:br>
              <a:r>
                <a:rPr b="0" i="0" lang="en-US" sz="1600" u="none" cap="none" strike="noStrike">
                  <a:solidFill>
                    <a:srgbClr val="007CBC"/>
                  </a:solidFill>
                  <a:latin typeface="Arial"/>
                  <a:ea typeface="Arial"/>
                  <a:cs typeface="Arial"/>
                  <a:sym typeface="Arial"/>
                </a:rPr>
                <a:t>   10.0.1.0/24</a:t>
              </a:r>
              <a:endParaRPr/>
            </a:p>
          </p:txBody>
        </p:sp>
        <p:pic>
          <p:nvPicPr>
            <p:cNvPr id="1143" name="Google Shape;1143;p69"/>
            <p:cNvPicPr preferRelativeResize="0"/>
            <p:nvPr/>
          </p:nvPicPr>
          <p:blipFill rotWithShape="1">
            <a:blip r:embed="rId5">
              <a:alphaModFix/>
            </a:blip>
            <a:srcRect b="0" l="0" r="0" t="0"/>
            <a:stretch/>
          </p:blipFill>
          <p:spPr>
            <a:xfrm>
              <a:off x="1291222" y="4581286"/>
              <a:ext cx="457200" cy="457200"/>
            </a:xfrm>
            <a:prstGeom prst="rect">
              <a:avLst/>
            </a:prstGeom>
            <a:noFill/>
            <a:ln>
              <a:noFill/>
            </a:ln>
          </p:spPr>
        </p:pic>
        <p:sp>
          <p:nvSpPr>
            <p:cNvPr id="1144" name="Google Shape;1144;p69"/>
            <p:cNvSpPr/>
            <p:nvPr/>
          </p:nvSpPr>
          <p:spPr>
            <a:xfrm>
              <a:off x="319022" y="1250209"/>
              <a:ext cx="7605779" cy="5106141"/>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AWS Cloud</a:t>
              </a:r>
              <a:endParaRPr/>
            </a:p>
          </p:txBody>
        </p:sp>
        <p:pic>
          <p:nvPicPr>
            <p:cNvPr id="1145" name="Google Shape;1145;p69"/>
            <p:cNvPicPr preferRelativeResize="0"/>
            <p:nvPr/>
          </p:nvPicPr>
          <p:blipFill rotWithShape="1">
            <a:blip r:embed="rId6">
              <a:alphaModFix/>
            </a:blip>
            <a:srcRect b="0" l="0" r="0" t="0"/>
            <a:stretch/>
          </p:blipFill>
          <p:spPr>
            <a:xfrm>
              <a:off x="319021" y="1250209"/>
              <a:ext cx="431842" cy="457200"/>
            </a:xfrm>
            <a:prstGeom prst="rect">
              <a:avLst/>
            </a:prstGeom>
            <a:noFill/>
            <a:ln>
              <a:noFill/>
            </a:ln>
          </p:spPr>
        </p:pic>
        <p:sp>
          <p:nvSpPr>
            <p:cNvPr id="1146" name="Google Shape;1146;p69"/>
            <p:cNvSpPr/>
            <p:nvPr/>
          </p:nvSpPr>
          <p:spPr>
            <a:xfrm>
              <a:off x="447171" y="1864835"/>
              <a:ext cx="7269084" cy="4389120"/>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Region</a:t>
              </a:r>
              <a:endParaRPr/>
            </a:p>
          </p:txBody>
        </p:sp>
        <p:pic>
          <p:nvPicPr>
            <p:cNvPr id="1147" name="Google Shape;1147;p69"/>
            <p:cNvPicPr preferRelativeResize="0"/>
            <p:nvPr/>
          </p:nvPicPr>
          <p:blipFill rotWithShape="1">
            <a:blip r:embed="rId7">
              <a:alphaModFix/>
            </a:blip>
            <a:srcRect b="0" l="0" r="0" t="0"/>
            <a:stretch/>
          </p:blipFill>
          <p:spPr>
            <a:xfrm>
              <a:off x="447171" y="1864837"/>
              <a:ext cx="457200" cy="457200"/>
            </a:xfrm>
            <a:prstGeom prst="rect">
              <a:avLst/>
            </a:prstGeom>
            <a:noFill/>
            <a:ln>
              <a:noFill/>
            </a:ln>
          </p:spPr>
        </p:pic>
        <p:sp>
          <p:nvSpPr>
            <p:cNvPr id="1148" name="Google Shape;1148;p69"/>
            <p:cNvSpPr/>
            <p:nvPr/>
          </p:nvSpPr>
          <p:spPr>
            <a:xfrm>
              <a:off x="651032" y="2601304"/>
              <a:ext cx="6840632" cy="352044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VPC: 10.0.0.0/16</a:t>
              </a:r>
              <a:endParaRPr/>
            </a:p>
          </p:txBody>
        </p:sp>
        <p:pic>
          <p:nvPicPr>
            <p:cNvPr id="1149" name="Google Shape;1149;p69"/>
            <p:cNvPicPr preferRelativeResize="0"/>
            <p:nvPr/>
          </p:nvPicPr>
          <p:blipFill rotWithShape="1">
            <a:blip r:embed="rId8">
              <a:alphaModFix/>
            </a:blip>
            <a:srcRect b="0" l="0" r="0" t="0"/>
            <a:stretch/>
          </p:blipFill>
          <p:spPr>
            <a:xfrm>
              <a:off x="651032" y="2601303"/>
              <a:ext cx="457200" cy="457200"/>
            </a:xfrm>
            <a:prstGeom prst="rect">
              <a:avLst/>
            </a:prstGeom>
            <a:noFill/>
            <a:ln>
              <a:noFill/>
            </a:ln>
          </p:spPr>
        </p:pic>
        <p:sp>
          <p:nvSpPr>
            <p:cNvPr id="1150" name="Google Shape;1150;p69"/>
            <p:cNvSpPr txBox="1"/>
            <p:nvPr/>
          </p:nvSpPr>
          <p:spPr>
            <a:xfrm>
              <a:off x="3745017" y="2822330"/>
              <a:ext cx="947695"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Internet</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gateway</a:t>
              </a:r>
              <a:endParaRPr/>
            </a:p>
          </p:txBody>
        </p:sp>
        <p:sp>
          <p:nvSpPr>
            <p:cNvPr id="1151" name="Google Shape;1151;p69"/>
            <p:cNvSpPr/>
            <p:nvPr/>
          </p:nvSpPr>
          <p:spPr>
            <a:xfrm>
              <a:off x="4704077" y="2253733"/>
              <a:ext cx="2560320" cy="3931920"/>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 B</a:t>
              </a:r>
              <a:endParaRPr/>
            </a:p>
          </p:txBody>
        </p:sp>
        <p:sp>
          <p:nvSpPr>
            <p:cNvPr id="1152" name="Google Shape;1152;p69"/>
            <p:cNvSpPr/>
            <p:nvPr/>
          </p:nvSpPr>
          <p:spPr>
            <a:xfrm>
              <a:off x="4845275" y="3023703"/>
              <a:ext cx="2286000" cy="146304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 2:</a:t>
              </a:r>
              <a:br>
                <a:rPr b="0" i="0" lang="en-US" sz="1600" u="none" cap="none" strike="noStrike">
                  <a:solidFill>
                    <a:srgbClr val="1D8900"/>
                  </a:solidFill>
                  <a:latin typeface="Arial"/>
                  <a:ea typeface="Arial"/>
                  <a:cs typeface="Arial"/>
                  <a:sym typeface="Arial"/>
                </a:rPr>
              </a:br>
              <a:r>
                <a:rPr b="0" i="0" lang="en-US" sz="1600" u="none" cap="none" strike="noStrike">
                  <a:solidFill>
                    <a:srgbClr val="1D8900"/>
                  </a:solidFill>
                  <a:latin typeface="Arial"/>
                  <a:ea typeface="Arial"/>
                  <a:cs typeface="Arial"/>
                  <a:sym typeface="Arial"/>
                </a:rPr>
                <a:t>   10.0.2.0/24</a:t>
              </a:r>
              <a:endParaRPr/>
            </a:p>
          </p:txBody>
        </p:sp>
        <p:sp>
          <p:nvSpPr>
            <p:cNvPr id="1153" name="Google Shape;1153;p69"/>
            <p:cNvSpPr/>
            <p:nvPr/>
          </p:nvSpPr>
          <p:spPr>
            <a:xfrm>
              <a:off x="4845274" y="4583644"/>
              <a:ext cx="2286000" cy="146304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2: </a:t>
              </a:r>
              <a:br>
                <a:rPr b="0" i="0" lang="en-US" sz="1600" u="none" cap="none" strike="noStrike">
                  <a:solidFill>
                    <a:srgbClr val="007CBC"/>
                  </a:solidFill>
                  <a:latin typeface="Arial"/>
                  <a:ea typeface="Arial"/>
                  <a:cs typeface="Arial"/>
                  <a:sym typeface="Arial"/>
                </a:rPr>
              </a:br>
              <a:r>
                <a:rPr b="0" i="0" lang="en-US" sz="1600" u="none" cap="none" strike="noStrike">
                  <a:solidFill>
                    <a:srgbClr val="007CBC"/>
                  </a:solidFill>
                  <a:latin typeface="Arial"/>
                  <a:ea typeface="Arial"/>
                  <a:cs typeface="Arial"/>
                  <a:sym typeface="Arial"/>
                </a:rPr>
                <a:t>   10.0.3.0/24</a:t>
              </a:r>
              <a:endParaRPr/>
            </a:p>
          </p:txBody>
        </p:sp>
        <p:sp>
          <p:nvSpPr>
            <p:cNvPr id="1154" name="Google Shape;1154;p69"/>
            <p:cNvSpPr/>
            <p:nvPr/>
          </p:nvSpPr>
          <p:spPr>
            <a:xfrm>
              <a:off x="5393507" y="3550679"/>
              <a:ext cx="1645920" cy="91440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group</a:t>
              </a:r>
              <a:endParaRPr/>
            </a:p>
          </p:txBody>
        </p:sp>
        <p:pic>
          <p:nvPicPr>
            <p:cNvPr id="1155" name="Google Shape;1155;p69"/>
            <p:cNvPicPr preferRelativeResize="0"/>
            <p:nvPr/>
          </p:nvPicPr>
          <p:blipFill rotWithShape="1">
            <a:blip r:embed="rId3">
              <a:alphaModFix/>
            </a:blip>
            <a:srcRect b="0" l="0" r="0" t="0"/>
            <a:stretch/>
          </p:blipFill>
          <p:spPr>
            <a:xfrm>
              <a:off x="4845275" y="3023703"/>
              <a:ext cx="457200" cy="457200"/>
            </a:xfrm>
            <a:prstGeom prst="rect">
              <a:avLst/>
            </a:prstGeom>
            <a:noFill/>
            <a:ln>
              <a:noFill/>
            </a:ln>
          </p:spPr>
        </p:pic>
        <p:pic>
          <p:nvPicPr>
            <p:cNvPr id="1156" name="Google Shape;1156;p69"/>
            <p:cNvPicPr preferRelativeResize="0"/>
            <p:nvPr/>
          </p:nvPicPr>
          <p:blipFill rotWithShape="1">
            <a:blip r:embed="rId5">
              <a:alphaModFix/>
            </a:blip>
            <a:srcRect b="0" l="0" r="0" t="0"/>
            <a:stretch/>
          </p:blipFill>
          <p:spPr>
            <a:xfrm>
              <a:off x="4845275" y="4583644"/>
              <a:ext cx="457200" cy="457200"/>
            </a:xfrm>
            <a:prstGeom prst="rect">
              <a:avLst/>
            </a:prstGeom>
            <a:noFill/>
            <a:ln>
              <a:noFill/>
            </a:ln>
          </p:spPr>
        </p:pic>
        <p:grpSp>
          <p:nvGrpSpPr>
            <p:cNvPr id="1157" name="Google Shape;1157;p69"/>
            <p:cNvGrpSpPr/>
            <p:nvPr/>
          </p:nvGrpSpPr>
          <p:grpSpPr>
            <a:xfrm>
              <a:off x="1757271" y="3705303"/>
              <a:ext cx="1350526" cy="584775"/>
              <a:chOff x="1965099" y="3895477"/>
              <a:chExt cx="1350526" cy="584775"/>
            </a:xfrm>
          </p:grpSpPr>
          <p:pic>
            <p:nvPicPr>
              <p:cNvPr id="1158" name="Google Shape;1158;p69"/>
              <p:cNvPicPr preferRelativeResize="0"/>
              <p:nvPr/>
            </p:nvPicPr>
            <p:blipFill rotWithShape="1">
              <a:blip r:embed="rId9">
                <a:alphaModFix/>
              </a:blip>
              <a:srcRect b="0" l="0" r="0" t="0"/>
              <a:stretch/>
            </p:blipFill>
            <p:spPr>
              <a:xfrm>
                <a:off x="2845725" y="3959221"/>
                <a:ext cx="469900" cy="469900"/>
              </a:xfrm>
              <a:prstGeom prst="rect">
                <a:avLst/>
              </a:prstGeom>
              <a:noFill/>
              <a:ln>
                <a:noFill/>
              </a:ln>
            </p:spPr>
          </p:pic>
          <p:sp>
            <p:nvSpPr>
              <p:cNvPr id="1159" name="Google Shape;1159;p69"/>
              <p:cNvSpPr txBox="1"/>
              <p:nvPr/>
            </p:nvSpPr>
            <p:spPr>
              <a:xfrm>
                <a:off x="1965099" y="3895477"/>
                <a:ext cx="94128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NAT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gateway</a:t>
                </a:r>
                <a:endParaRPr/>
              </a:p>
            </p:txBody>
          </p:sp>
        </p:grpSp>
        <p:pic>
          <p:nvPicPr>
            <p:cNvPr id="1160" name="Google Shape;1160;p69"/>
            <p:cNvPicPr preferRelativeResize="0"/>
            <p:nvPr/>
          </p:nvPicPr>
          <p:blipFill rotWithShape="1">
            <a:blip r:embed="rId10">
              <a:alphaModFix/>
            </a:blip>
            <a:srcRect b="0" l="0" r="0" t="0"/>
            <a:stretch/>
          </p:blipFill>
          <p:spPr>
            <a:xfrm>
              <a:off x="6342217" y="3962411"/>
              <a:ext cx="457200" cy="457200"/>
            </a:xfrm>
            <a:prstGeom prst="rect">
              <a:avLst/>
            </a:prstGeom>
            <a:noFill/>
            <a:ln>
              <a:noFill/>
            </a:ln>
          </p:spPr>
        </p:pic>
        <p:sp>
          <p:nvSpPr>
            <p:cNvPr id="1161" name="Google Shape;1161;p69"/>
            <p:cNvSpPr txBox="1"/>
            <p:nvPr/>
          </p:nvSpPr>
          <p:spPr>
            <a:xfrm>
              <a:off x="5633517" y="3895477"/>
              <a:ext cx="72327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Web</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server</a:t>
              </a:r>
              <a:endParaRPr/>
            </a:p>
          </p:txBody>
        </p:sp>
      </p:grpSp>
      <p:sp>
        <p:nvSpPr>
          <p:cNvPr id="1162" name="Google Shape;1162;p69"/>
          <p:cNvSpPr txBox="1"/>
          <p:nvPr/>
        </p:nvSpPr>
        <p:spPr>
          <a:xfrm>
            <a:off x="9111627" y="1660150"/>
            <a:ext cx="207140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Public Route Table</a:t>
            </a:r>
            <a:endParaRPr/>
          </a:p>
        </p:txBody>
      </p:sp>
      <p:graphicFrame>
        <p:nvGraphicFramePr>
          <p:cNvPr id="1163" name="Google Shape;1163;p69"/>
          <p:cNvGraphicFramePr/>
          <p:nvPr/>
        </p:nvGraphicFramePr>
        <p:xfrm>
          <a:off x="8501407" y="2035505"/>
          <a:ext cx="3000000" cy="3000000"/>
        </p:xfrm>
        <a:graphic>
          <a:graphicData uri="http://schemas.openxmlformats.org/drawingml/2006/table">
            <a:tbl>
              <a:tblPr>
                <a:noFill/>
                <a:tableStyleId>{052C6BF8-038D-4660-AD69-548877B5747C}</a:tableStyleId>
              </a:tblPr>
              <a:tblGrid>
                <a:gridCol w="1457325"/>
                <a:gridCol w="1834525"/>
              </a:tblGrid>
              <a:tr h="457200">
                <a:tc>
                  <a:txBody>
                    <a:bodyPr/>
                    <a:lstStyle/>
                    <a:p>
                      <a:pPr indent="0" lvl="0" marL="0" marR="0" rtl="0" algn="l">
                        <a:spcBef>
                          <a:spcPts val="0"/>
                        </a:spcBef>
                        <a:spcAft>
                          <a:spcPts val="0"/>
                        </a:spcAft>
                        <a:buNone/>
                      </a:pPr>
                      <a:r>
                        <a:rPr b="1" i="0" lang="en-US" sz="1800">
                          <a:solidFill>
                            <a:schemeClr val="dk1"/>
                          </a:solidFill>
                          <a:latin typeface="Arial"/>
                          <a:ea typeface="Arial"/>
                          <a:cs typeface="Arial"/>
                          <a:sym typeface="Arial"/>
                        </a:rPr>
                        <a:t>Destination</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c>
                  <a:txBody>
                    <a:bodyPr/>
                    <a:lstStyle/>
                    <a:p>
                      <a:pPr indent="0" lvl="0" marL="0" marR="0" rtl="0" algn="l">
                        <a:spcBef>
                          <a:spcPts val="0"/>
                        </a:spcBef>
                        <a:spcAft>
                          <a:spcPts val="0"/>
                        </a:spcAft>
                        <a:buNone/>
                      </a:pPr>
                      <a:r>
                        <a:rPr b="1" i="0" lang="en-US" sz="1800">
                          <a:solidFill>
                            <a:schemeClr val="dk1"/>
                          </a:solidFill>
                          <a:latin typeface="Arial"/>
                          <a:ea typeface="Arial"/>
                          <a:cs typeface="Arial"/>
                          <a:sym typeface="Arial"/>
                        </a:rPr>
                        <a:t>Target</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r>
              <a:tr h="457200">
                <a:tc>
                  <a:txBody>
                    <a:bodyPr/>
                    <a:lstStyle/>
                    <a:p>
                      <a:pPr indent="0" lvl="0" marL="0" marR="0" rtl="0" algn="l">
                        <a:spcBef>
                          <a:spcPts val="0"/>
                        </a:spcBef>
                        <a:spcAft>
                          <a:spcPts val="0"/>
                        </a:spcAft>
                        <a:buNone/>
                      </a:pPr>
                      <a:r>
                        <a:rPr b="0" i="0" lang="en-US" sz="1600">
                          <a:solidFill>
                            <a:srgbClr val="232F3E"/>
                          </a:solidFill>
                          <a:latin typeface="Arial"/>
                          <a:ea typeface="Arial"/>
                          <a:cs typeface="Arial"/>
                          <a:sym typeface="Arial"/>
                        </a:rPr>
                        <a:t>10.0.0.0/16</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600">
                          <a:solidFill>
                            <a:srgbClr val="232F3E"/>
                          </a:solidFill>
                          <a:latin typeface="Arial"/>
                          <a:ea typeface="Arial"/>
                          <a:cs typeface="Arial"/>
                          <a:sym typeface="Arial"/>
                        </a:rPr>
                        <a:t>Local</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57200">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0.0.0.0/0</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Internet gateway</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bl>
          </a:graphicData>
        </a:graphic>
      </p:graphicFrame>
      <p:sp>
        <p:nvSpPr>
          <p:cNvPr id="1164" name="Google Shape;1164;p69"/>
          <p:cNvSpPr txBox="1"/>
          <p:nvPr/>
        </p:nvSpPr>
        <p:spPr>
          <a:xfrm>
            <a:off x="9066743" y="3833851"/>
            <a:ext cx="216116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Private Route Table</a:t>
            </a:r>
            <a:endParaRPr/>
          </a:p>
        </p:txBody>
      </p:sp>
      <p:graphicFrame>
        <p:nvGraphicFramePr>
          <p:cNvPr id="1165" name="Google Shape;1165;p69"/>
          <p:cNvGraphicFramePr/>
          <p:nvPr/>
        </p:nvGraphicFramePr>
        <p:xfrm>
          <a:off x="8501407" y="4194085"/>
          <a:ext cx="3000000" cy="3000000"/>
        </p:xfrm>
        <a:graphic>
          <a:graphicData uri="http://schemas.openxmlformats.org/drawingml/2006/table">
            <a:tbl>
              <a:tblPr>
                <a:noFill/>
                <a:tableStyleId>{052C6BF8-038D-4660-AD69-548877B5747C}</a:tableStyleId>
              </a:tblPr>
              <a:tblGrid>
                <a:gridCol w="1457325"/>
                <a:gridCol w="1834525"/>
              </a:tblGrid>
              <a:tr h="457200">
                <a:tc>
                  <a:txBody>
                    <a:bodyPr/>
                    <a:lstStyle/>
                    <a:p>
                      <a:pPr indent="0" lvl="0" marL="0" marR="0" rtl="0" algn="l">
                        <a:spcBef>
                          <a:spcPts val="0"/>
                        </a:spcBef>
                        <a:spcAft>
                          <a:spcPts val="0"/>
                        </a:spcAft>
                        <a:buNone/>
                      </a:pPr>
                      <a:r>
                        <a:rPr b="1" i="0" lang="en-US" sz="1800">
                          <a:solidFill>
                            <a:schemeClr val="dk1"/>
                          </a:solidFill>
                          <a:latin typeface="Arial"/>
                          <a:ea typeface="Arial"/>
                          <a:cs typeface="Arial"/>
                          <a:sym typeface="Arial"/>
                        </a:rPr>
                        <a:t>Destination</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c>
                  <a:txBody>
                    <a:bodyPr/>
                    <a:lstStyle/>
                    <a:p>
                      <a:pPr indent="0" lvl="0" marL="0" marR="0" rtl="0" algn="l">
                        <a:spcBef>
                          <a:spcPts val="0"/>
                        </a:spcBef>
                        <a:spcAft>
                          <a:spcPts val="0"/>
                        </a:spcAft>
                        <a:buNone/>
                      </a:pPr>
                      <a:r>
                        <a:rPr b="1" i="0" lang="en-US" sz="1800">
                          <a:solidFill>
                            <a:schemeClr val="dk1"/>
                          </a:solidFill>
                          <a:latin typeface="Arial"/>
                          <a:ea typeface="Arial"/>
                          <a:cs typeface="Arial"/>
                          <a:sym typeface="Arial"/>
                        </a:rPr>
                        <a:t>Target</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r>
              <a:tr h="457200">
                <a:tc>
                  <a:txBody>
                    <a:bodyPr/>
                    <a:lstStyle/>
                    <a:p>
                      <a:pPr indent="0" lvl="0" marL="0" marR="0" rtl="0" algn="l">
                        <a:spcBef>
                          <a:spcPts val="0"/>
                        </a:spcBef>
                        <a:spcAft>
                          <a:spcPts val="0"/>
                        </a:spcAft>
                        <a:buNone/>
                      </a:pPr>
                      <a:r>
                        <a:rPr b="0" i="0" lang="en-US" sz="1600">
                          <a:solidFill>
                            <a:srgbClr val="232F3E"/>
                          </a:solidFill>
                          <a:latin typeface="Arial"/>
                          <a:ea typeface="Arial"/>
                          <a:cs typeface="Arial"/>
                          <a:sym typeface="Arial"/>
                        </a:rPr>
                        <a:t>10.0.0.0/16</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600">
                          <a:solidFill>
                            <a:srgbClr val="232F3E"/>
                          </a:solidFill>
                          <a:latin typeface="Arial"/>
                          <a:ea typeface="Arial"/>
                          <a:cs typeface="Arial"/>
                          <a:sym typeface="Arial"/>
                        </a:rPr>
                        <a:t>Local</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457200">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0.0.0.0/0</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a:solidFill>
                            <a:srgbClr val="232F3E"/>
                          </a:solidFill>
                          <a:latin typeface="Arial"/>
                          <a:ea typeface="Arial"/>
                          <a:cs typeface="Arial"/>
                          <a:sym typeface="Arial"/>
                        </a:rPr>
                        <a:t>NAT gateway</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bl>
          </a:graphicData>
        </a:graphic>
      </p:graphicFrame>
      <p:sp>
        <p:nvSpPr>
          <p:cNvPr id="1166" name="Google Shape;1166;p6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900"/>
              <a:buFont typeface="Arial"/>
              <a:buNone/>
            </a:pPr>
            <a:r>
              <a:rPr b="0" i="0" lang="en-US" sz="900" u="none" cap="none" strike="noStrike">
                <a:solidFill>
                  <a:srgbClr val="888888"/>
                </a:solidFill>
                <a:latin typeface="Arial"/>
                <a:ea typeface="Arial"/>
                <a:cs typeface="Arial"/>
                <a:sym typeface="Arial"/>
              </a:rPr>
              <a:t>© 2019, Amazon Web Services, Inc. or its Affiliates. All rights reserved.</a:t>
            </a:r>
            <a:endParaRPr/>
          </a:p>
        </p:txBody>
      </p:sp>
      <p:sp>
        <p:nvSpPr>
          <p:cNvPr id="1167" name="Google Shape;1167;p6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rial"/>
              <a:buNone/>
            </a:pPr>
            <a:fld id="{00000000-1234-1234-1234-123412341234}" type="slidenum">
              <a:rPr b="0" i="0" lang="en-US"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7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solidFill>
                  <a:schemeClr val="lt1"/>
                </a:solidFill>
              </a:rPr>
              <a:t>Build Your VPC and Launch a Web Server</a:t>
            </a:r>
            <a:endParaRPr>
              <a:solidFill>
                <a:schemeClr val="lt1"/>
              </a:solidFill>
            </a:endParaRPr>
          </a:p>
        </p:txBody>
      </p:sp>
      <p:pic>
        <p:nvPicPr>
          <p:cNvPr id="1173" name="Google Shape;1173;p70"/>
          <p:cNvPicPr preferRelativeResize="0"/>
          <p:nvPr/>
        </p:nvPicPr>
        <p:blipFill rotWithShape="1">
          <a:blip r:embed="rId3">
            <a:alphaModFix/>
          </a:blip>
          <a:srcRect b="0" l="-125" r="0" t="0"/>
          <a:stretch/>
        </p:blipFill>
        <p:spPr>
          <a:xfrm>
            <a:off x="-60960" y="1920240"/>
            <a:ext cx="12252960" cy="4358640"/>
          </a:xfrm>
          <a:prstGeom prst="rect">
            <a:avLst/>
          </a:prstGeom>
          <a:noFill/>
          <a:ln>
            <a:noFill/>
          </a:ln>
        </p:spPr>
      </p:pic>
      <p:sp>
        <p:nvSpPr>
          <p:cNvPr id="1174" name="Google Shape;1174;p70"/>
          <p:cNvSpPr txBox="1"/>
          <p:nvPr/>
        </p:nvSpPr>
        <p:spPr>
          <a:xfrm>
            <a:off x="6617368" y="2168012"/>
            <a:ext cx="5155532" cy="38493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Begin </a:t>
            </a:r>
            <a:r>
              <a:rPr b="0" i="0" lang="en-US" sz="4000">
                <a:solidFill>
                  <a:srgbClr val="FFFFFF"/>
                </a:solidFill>
                <a:latin typeface="Arial"/>
                <a:ea typeface="Arial"/>
                <a:cs typeface="Arial"/>
                <a:sym typeface="Arial"/>
              </a:rPr>
              <a:t>L</a:t>
            </a:r>
            <a:r>
              <a:rPr b="0" i="0" lang="en-US" sz="4000" u="none" cap="none" strike="noStrike">
                <a:solidFill>
                  <a:srgbClr val="FFFFFF"/>
                </a:solidFill>
                <a:latin typeface="Arial"/>
                <a:ea typeface="Arial"/>
                <a:cs typeface="Arial"/>
                <a:sym typeface="Arial"/>
              </a:rPr>
              <a:t>ab 2: Build Your VPC and Launch a Web Server </a:t>
            </a:r>
            <a:endParaRPr/>
          </a:p>
        </p:txBody>
      </p:sp>
      <p:grpSp>
        <p:nvGrpSpPr>
          <p:cNvPr descr="A stopwatch icon." id="1175" name="Google Shape;1175;p70"/>
          <p:cNvGrpSpPr/>
          <p:nvPr/>
        </p:nvGrpSpPr>
        <p:grpSpPr>
          <a:xfrm>
            <a:off x="419099" y="579120"/>
            <a:ext cx="834514" cy="953731"/>
            <a:chOff x="11271015" y="5905029"/>
            <a:chExt cx="403626" cy="461287"/>
          </a:xfrm>
        </p:grpSpPr>
        <p:sp>
          <p:nvSpPr>
            <p:cNvPr id="1176" name="Google Shape;1176;p70"/>
            <p:cNvSpPr/>
            <p:nvPr/>
          </p:nvSpPr>
          <p:spPr>
            <a:xfrm>
              <a:off x="11307093" y="5998845"/>
              <a:ext cx="331470" cy="333181"/>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77" name="Google Shape;1177;p70"/>
            <p:cNvPicPr preferRelativeResize="0"/>
            <p:nvPr/>
          </p:nvPicPr>
          <p:blipFill rotWithShape="1">
            <a:blip r:embed="rId4">
              <a:alphaModFix/>
            </a:blip>
            <a:srcRect b="0" l="0" r="0" t="0"/>
            <a:stretch/>
          </p:blipFill>
          <p:spPr>
            <a:xfrm>
              <a:off x="11271015" y="5905029"/>
              <a:ext cx="403626" cy="461287"/>
            </a:xfrm>
            <a:prstGeom prst="rect">
              <a:avLst/>
            </a:prstGeom>
            <a:noFill/>
            <a:ln>
              <a:noFill/>
            </a:ln>
          </p:spPr>
        </p:pic>
      </p:grpSp>
      <p:sp>
        <p:nvSpPr>
          <p:cNvPr id="1178" name="Google Shape;1178;p70"/>
          <p:cNvSpPr txBox="1"/>
          <p:nvPr/>
        </p:nvSpPr>
        <p:spPr>
          <a:xfrm>
            <a:off x="836356" y="1225074"/>
            <a:ext cx="192653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 30 minutes</a:t>
            </a:r>
            <a:endParaRPr/>
          </a:p>
        </p:txBody>
      </p:sp>
      <p:sp>
        <p:nvSpPr>
          <p:cNvPr id="1179" name="Google Shape;1179;p7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180" name="Google Shape;1180;p7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71"/>
          <p:cNvSpPr txBox="1"/>
          <p:nvPr>
            <p:ph type="title"/>
          </p:nvPr>
        </p:nvSpPr>
        <p:spPr>
          <a:xfrm>
            <a:off x="419100" y="2420133"/>
            <a:ext cx="3735456" cy="20177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lang="en-US" sz="4000">
                <a:latin typeface="Arial"/>
                <a:ea typeface="Arial"/>
                <a:cs typeface="Arial"/>
                <a:sym typeface="Arial"/>
              </a:rPr>
              <a:t>Lab debrief: </a:t>
            </a:r>
            <a:br>
              <a:rPr lang="en-US" sz="4000">
                <a:latin typeface="Arial"/>
                <a:ea typeface="Arial"/>
                <a:cs typeface="Arial"/>
                <a:sym typeface="Arial"/>
              </a:rPr>
            </a:br>
            <a:r>
              <a:rPr lang="en-US" sz="4000">
                <a:latin typeface="Arial"/>
                <a:ea typeface="Arial"/>
                <a:cs typeface="Arial"/>
                <a:sym typeface="Arial"/>
              </a:rPr>
              <a:t>Key takeaways</a:t>
            </a:r>
            <a:endParaRPr/>
          </a:p>
        </p:txBody>
      </p:sp>
      <p:pic>
        <p:nvPicPr>
          <p:cNvPr id="1186" name="Google Shape;1186;p71"/>
          <p:cNvPicPr preferRelativeResize="0"/>
          <p:nvPr/>
        </p:nvPicPr>
        <p:blipFill rotWithShape="1">
          <a:blip r:embed="rId3">
            <a:alphaModFix/>
          </a:blip>
          <a:srcRect b="0" l="0" r="0" t="0"/>
          <a:stretch/>
        </p:blipFill>
        <p:spPr>
          <a:xfrm>
            <a:off x="4154556" y="1168065"/>
            <a:ext cx="7421479" cy="4947653"/>
          </a:xfrm>
          <a:prstGeom prst="rect">
            <a:avLst/>
          </a:prstGeom>
          <a:noFill/>
          <a:ln cap="flat" cmpd="sng" w="9525">
            <a:solidFill>
              <a:schemeClr val="accent1"/>
            </a:solidFill>
            <a:prstDash val="solid"/>
            <a:round/>
            <a:headEnd len="sm" w="sm" type="none"/>
            <a:tailEnd len="sm" w="sm" type="none"/>
          </a:ln>
        </p:spPr>
      </p:pic>
      <p:sp>
        <p:nvSpPr>
          <p:cNvPr id="1187" name="Google Shape;1187;p71"/>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188" name="Google Shape;1188;p7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7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5: Amazon Route 53</a:t>
            </a:r>
            <a:endParaRPr/>
          </a:p>
        </p:txBody>
      </p:sp>
      <p:sp>
        <p:nvSpPr>
          <p:cNvPr id="1194" name="Google Shape;1194;p7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5: Networking and Content Delivery</a:t>
            </a:r>
            <a:endParaRPr/>
          </a:p>
        </p:txBody>
      </p:sp>
      <p:sp>
        <p:nvSpPr>
          <p:cNvPr id="1195" name="Google Shape;1195;p7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7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Route 53</a:t>
            </a:r>
            <a:endParaRPr/>
          </a:p>
        </p:txBody>
      </p:sp>
      <p:pic>
        <p:nvPicPr>
          <p:cNvPr id="1201" name="Google Shape;1201;p73"/>
          <p:cNvPicPr preferRelativeResize="0"/>
          <p:nvPr/>
        </p:nvPicPr>
        <p:blipFill rotWithShape="1">
          <a:blip r:embed="rId3">
            <a:alphaModFix/>
          </a:blip>
          <a:srcRect b="0" l="0" r="0" t="0"/>
          <a:stretch/>
        </p:blipFill>
        <p:spPr>
          <a:xfrm>
            <a:off x="419100" y="1348788"/>
            <a:ext cx="914400" cy="914400"/>
          </a:xfrm>
          <a:prstGeom prst="rect">
            <a:avLst/>
          </a:prstGeom>
          <a:noFill/>
          <a:ln>
            <a:noFill/>
          </a:ln>
        </p:spPr>
      </p:pic>
      <p:sp>
        <p:nvSpPr>
          <p:cNvPr id="1202" name="Google Shape;1202;p73"/>
          <p:cNvSpPr txBox="1"/>
          <p:nvPr/>
        </p:nvSpPr>
        <p:spPr>
          <a:xfrm>
            <a:off x="227944" y="2323053"/>
            <a:ext cx="1296712" cy="5627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Route 53</a:t>
            </a:r>
            <a:endParaRPr/>
          </a:p>
        </p:txBody>
      </p:sp>
      <p:sp>
        <p:nvSpPr>
          <p:cNvPr id="1203" name="Google Shape;1203;p73"/>
          <p:cNvSpPr txBox="1"/>
          <p:nvPr>
            <p:ph idx="1" type="body"/>
          </p:nvPr>
        </p:nvSpPr>
        <p:spPr>
          <a:xfrm>
            <a:off x="1790700" y="1528175"/>
            <a:ext cx="99822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Is a highly available and scalable Domain Name System (DNS) web service</a:t>
            </a:r>
            <a:endParaRPr/>
          </a:p>
          <a:p>
            <a:pPr indent="-228600" lvl="0" marL="228600" rtl="0" algn="l">
              <a:lnSpc>
                <a:spcPct val="90000"/>
              </a:lnSpc>
              <a:spcBef>
                <a:spcPts val="1000"/>
              </a:spcBef>
              <a:spcAft>
                <a:spcPts val="0"/>
              </a:spcAft>
              <a:buClr>
                <a:schemeClr val="dk1"/>
              </a:buClr>
              <a:buSzPts val="2400"/>
              <a:buChar char="•"/>
            </a:pPr>
            <a:r>
              <a:rPr lang="en-US" sz="2400"/>
              <a:t>Is used to route end users to internet applications by translating names (like </a:t>
            </a:r>
            <a:r>
              <a:rPr i="1" lang="en-US" sz="2400" u="sng">
                <a:solidFill>
                  <a:schemeClr val="hlink"/>
                </a:solidFill>
                <a:hlinkClick r:id="rId4"/>
              </a:rPr>
              <a:t>www.example.com</a:t>
            </a:r>
            <a:r>
              <a:rPr lang="en-US" sz="2400"/>
              <a:t>) into numeric IP addresses (like </a:t>
            </a:r>
            <a:r>
              <a:rPr i="1" lang="en-US" sz="2400"/>
              <a:t>192.0.2.1</a:t>
            </a:r>
            <a:r>
              <a:rPr lang="en-US" sz="2400"/>
              <a:t>) that computers use to connect to each other</a:t>
            </a:r>
            <a:endParaRPr/>
          </a:p>
          <a:p>
            <a:pPr indent="-228600" lvl="0" marL="228600" rtl="0" algn="l">
              <a:lnSpc>
                <a:spcPct val="90000"/>
              </a:lnSpc>
              <a:spcBef>
                <a:spcPts val="1000"/>
              </a:spcBef>
              <a:spcAft>
                <a:spcPts val="0"/>
              </a:spcAft>
              <a:buClr>
                <a:schemeClr val="dk1"/>
              </a:buClr>
              <a:buSzPts val="2400"/>
              <a:buChar char="•"/>
            </a:pPr>
            <a:r>
              <a:rPr lang="en-US" sz="2400"/>
              <a:t>Is fully compliant with IPv4 and IPv6</a:t>
            </a:r>
            <a:endParaRPr/>
          </a:p>
          <a:p>
            <a:pPr indent="-228600" lvl="0" marL="228600" rtl="0" algn="l">
              <a:lnSpc>
                <a:spcPct val="90000"/>
              </a:lnSpc>
              <a:spcBef>
                <a:spcPts val="1000"/>
              </a:spcBef>
              <a:spcAft>
                <a:spcPts val="0"/>
              </a:spcAft>
              <a:buClr>
                <a:schemeClr val="dk1"/>
              </a:buClr>
              <a:buSzPts val="2400"/>
              <a:buChar char="•"/>
            </a:pPr>
            <a:r>
              <a:rPr lang="en-US" sz="2400"/>
              <a:t>Connects user requests to infrastructure running in AWS and also outside of AWS</a:t>
            </a:r>
            <a:endParaRPr/>
          </a:p>
          <a:p>
            <a:pPr indent="-228600" lvl="0" marL="228600" rtl="0" algn="l">
              <a:lnSpc>
                <a:spcPct val="90000"/>
              </a:lnSpc>
              <a:spcBef>
                <a:spcPts val="1000"/>
              </a:spcBef>
              <a:spcAft>
                <a:spcPts val="0"/>
              </a:spcAft>
              <a:buClr>
                <a:schemeClr val="dk1"/>
              </a:buClr>
              <a:buSzPts val="2400"/>
              <a:buChar char="•"/>
            </a:pPr>
            <a:r>
              <a:rPr lang="en-US" sz="2400"/>
              <a:t>Is used to check the health of your resources</a:t>
            </a:r>
            <a:endParaRPr/>
          </a:p>
          <a:p>
            <a:pPr indent="-228600" lvl="0" marL="228600" rtl="0" algn="l">
              <a:lnSpc>
                <a:spcPct val="90000"/>
              </a:lnSpc>
              <a:spcBef>
                <a:spcPts val="1000"/>
              </a:spcBef>
              <a:spcAft>
                <a:spcPts val="0"/>
              </a:spcAft>
              <a:buClr>
                <a:schemeClr val="dk1"/>
              </a:buClr>
              <a:buSzPts val="2400"/>
              <a:buChar char="•"/>
            </a:pPr>
            <a:r>
              <a:rPr lang="en-US" sz="2400"/>
              <a:t>Features traffic flow</a:t>
            </a:r>
            <a:endParaRPr/>
          </a:p>
          <a:p>
            <a:pPr indent="-228600" lvl="0" marL="228600" rtl="0" algn="l">
              <a:lnSpc>
                <a:spcPct val="90000"/>
              </a:lnSpc>
              <a:spcBef>
                <a:spcPts val="1000"/>
              </a:spcBef>
              <a:spcAft>
                <a:spcPts val="0"/>
              </a:spcAft>
              <a:buClr>
                <a:schemeClr val="dk1"/>
              </a:buClr>
              <a:buSzPts val="2400"/>
              <a:buChar char="•"/>
            </a:pPr>
            <a:r>
              <a:rPr lang="en-US" sz="2400"/>
              <a:t>Enables you to register domain names</a:t>
            </a:r>
            <a:endParaRPr/>
          </a:p>
        </p:txBody>
      </p:sp>
      <p:sp>
        <p:nvSpPr>
          <p:cNvPr id="1204" name="Google Shape;1204;p7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205" name="Google Shape;1205;p7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Networks</a:t>
            </a:r>
            <a:endParaRPr/>
          </a:p>
        </p:txBody>
      </p:sp>
      <p:grpSp>
        <p:nvGrpSpPr>
          <p:cNvPr descr="two subnets consisting of three computers each connected through a router." id="240" name="Google Shape;240;p29"/>
          <p:cNvGrpSpPr/>
          <p:nvPr/>
        </p:nvGrpSpPr>
        <p:grpSpPr>
          <a:xfrm>
            <a:off x="898255" y="1803128"/>
            <a:ext cx="10395491" cy="4058650"/>
            <a:chOff x="891329" y="1803128"/>
            <a:chExt cx="10395491" cy="4058650"/>
          </a:xfrm>
        </p:grpSpPr>
        <p:pic>
          <p:nvPicPr>
            <p:cNvPr id="241" name="Google Shape;241;p29"/>
            <p:cNvPicPr preferRelativeResize="0"/>
            <p:nvPr/>
          </p:nvPicPr>
          <p:blipFill rotWithShape="1">
            <a:blip r:embed="rId3">
              <a:alphaModFix/>
            </a:blip>
            <a:srcRect b="0" l="0" r="0" t="0"/>
            <a:stretch/>
          </p:blipFill>
          <p:spPr>
            <a:xfrm>
              <a:off x="891329" y="1803128"/>
              <a:ext cx="914400" cy="914400"/>
            </a:xfrm>
            <a:prstGeom prst="rect">
              <a:avLst/>
            </a:prstGeom>
            <a:noFill/>
            <a:ln>
              <a:noFill/>
            </a:ln>
          </p:spPr>
        </p:pic>
        <p:cxnSp>
          <p:nvCxnSpPr>
            <p:cNvPr id="242" name="Google Shape;242;p29"/>
            <p:cNvCxnSpPr>
              <a:stCxn id="241" idx="3"/>
              <a:endCxn id="243" idx="1"/>
            </p:cNvCxnSpPr>
            <p:nvPr/>
          </p:nvCxnSpPr>
          <p:spPr>
            <a:xfrm>
              <a:off x="1805729" y="2260328"/>
              <a:ext cx="1309500" cy="1572000"/>
            </a:xfrm>
            <a:prstGeom prst="straightConnector1">
              <a:avLst/>
            </a:prstGeom>
            <a:noFill/>
            <a:ln cap="flat" cmpd="sng" w="9525">
              <a:solidFill>
                <a:schemeClr val="accent1"/>
              </a:solidFill>
              <a:prstDash val="solid"/>
              <a:miter lim="800000"/>
              <a:headEnd len="sm" w="sm" type="none"/>
              <a:tailEnd len="sm" w="sm" type="none"/>
            </a:ln>
          </p:spPr>
        </p:cxnSp>
        <p:pic>
          <p:nvPicPr>
            <p:cNvPr id="244" name="Google Shape;244;p29"/>
            <p:cNvPicPr preferRelativeResize="0"/>
            <p:nvPr/>
          </p:nvPicPr>
          <p:blipFill rotWithShape="1">
            <a:blip r:embed="rId4">
              <a:alphaModFix/>
            </a:blip>
            <a:srcRect b="0" l="0" r="0" t="0"/>
            <a:stretch/>
          </p:blipFill>
          <p:spPr>
            <a:xfrm>
              <a:off x="891329" y="3375253"/>
              <a:ext cx="914400" cy="914400"/>
            </a:xfrm>
            <a:prstGeom prst="rect">
              <a:avLst/>
            </a:prstGeom>
            <a:noFill/>
            <a:ln>
              <a:noFill/>
            </a:ln>
          </p:spPr>
        </p:pic>
        <p:cxnSp>
          <p:nvCxnSpPr>
            <p:cNvPr id="245" name="Google Shape;245;p29"/>
            <p:cNvCxnSpPr>
              <a:stCxn id="244" idx="3"/>
              <a:endCxn id="243" idx="1"/>
            </p:cNvCxnSpPr>
            <p:nvPr/>
          </p:nvCxnSpPr>
          <p:spPr>
            <a:xfrm>
              <a:off x="1805729" y="3832453"/>
              <a:ext cx="1309500" cy="0"/>
            </a:xfrm>
            <a:prstGeom prst="straightConnector1">
              <a:avLst/>
            </a:prstGeom>
            <a:noFill/>
            <a:ln cap="flat" cmpd="sng" w="9525">
              <a:solidFill>
                <a:schemeClr val="accent1"/>
              </a:solidFill>
              <a:prstDash val="solid"/>
              <a:miter lim="800000"/>
              <a:headEnd len="sm" w="sm" type="none"/>
              <a:tailEnd len="sm" w="sm" type="none"/>
            </a:ln>
          </p:spPr>
        </p:cxnSp>
        <p:pic>
          <p:nvPicPr>
            <p:cNvPr id="246" name="Google Shape;246;p29"/>
            <p:cNvPicPr preferRelativeResize="0"/>
            <p:nvPr/>
          </p:nvPicPr>
          <p:blipFill rotWithShape="1">
            <a:blip r:embed="rId4">
              <a:alphaModFix/>
            </a:blip>
            <a:srcRect b="0" l="0" r="0" t="0"/>
            <a:stretch/>
          </p:blipFill>
          <p:spPr>
            <a:xfrm>
              <a:off x="891329" y="4947378"/>
              <a:ext cx="914400" cy="914400"/>
            </a:xfrm>
            <a:prstGeom prst="rect">
              <a:avLst/>
            </a:prstGeom>
            <a:noFill/>
            <a:ln>
              <a:noFill/>
            </a:ln>
          </p:spPr>
        </p:pic>
        <p:cxnSp>
          <p:nvCxnSpPr>
            <p:cNvPr id="247" name="Google Shape;247;p29"/>
            <p:cNvCxnSpPr>
              <a:stCxn id="246" idx="3"/>
              <a:endCxn id="243" idx="1"/>
            </p:cNvCxnSpPr>
            <p:nvPr/>
          </p:nvCxnSpPr>
          <p:spPr>
            <a:xfrm flipH="1" rot="10800000">
              <a:off x="1805729" y="3832578"/>
              <a:ext cx="1309500" cy="1572000"/>
            </a:xfrm>
            <a:prstGeom prst="straightConnector1">
              <a:avLst/>
            </a:prstGeom>
            <a:noFill/>
            <a:ln cap="flat" cmpd="sng" w="9525">
              <a:solidFill>
                <a:schemeClr val="accent1"/>
              </a:solidFill>
              <a:prstDash val="solid"/>
              <a:miter lim="800000"/>
              <a:headEnd len="sm" w="sm" type="none"/>
              <a:tailEnd len="sm" w="sm" type="none"/>
            </a:ln>
          </p:spPr>
        </p:cxnSp>
        <p:sp>
          <p:nvSpPr>
            <p:cNvPr id="243" name="Google Shape;243;p29"/>
            <p:cNvSpPr txBox="1"/>
            <p:nvPr/>
          </p:nvSpPr>
          <p:spPr>
            <a:xfrm>
              <a:off x="3115110" y="3632397"/>
              <a:ext cx="1207382"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Subnet 1</a:t>
              </a:r>
              <a:endParaRPr/>
            </a:p>
          </p:txBody>
        </p:sp>
        <p:cxnSp>
          <p:nvCxnSpPr>
            <p:cNvPr id="248" name="Google Shape;248;p29"/>
            <p:cNvCxnSpPr>
              <a:stCxn id="243" idx="3"/>
              <a:endCxn id="249" idx="1"/>
            </p:cNvCxnSpPr>
            <p:nvPr/>
          </p:nvCxnSpPr>
          <p:spPr>
            <a:xfrm>
              <a:off x="4322492" y="3832452"/>
              <a:ext cx="1309500" cy="0"/>
            </a:xfrm>
            <a:prstGeom prst="straightConnector1">
              <a:avLst/>
            </a:prstGeom>
            <a:noFill/>
            <a:ln cap="flat" cmpd="sng" w="9525">
              <a:solidFill>
                <a:schemeClr val="accent1"/>
              </a:solidFill>
              <a:prstDash val="solid"/>
              <a:miter lim="800000"/>
              <a:headEnd len="sm" w="sm" type="none"/>
              <a:tailEnd len="sm" w="sm" type="none"/>
            </a:ln>
          </p:spPr>
        </p:cxnSp>
        <p:pic>
          <p:nvPicPr>
            <p:cNvPr id="249" name="Google Shape;249;p29"/>
            <p:cNvPicPr preferRelativeResize="0"/>
            <p:nvPr/>
          </p:nvPicPr>
          <p:blipFill rotWithShape="1">
            <a:blip r:embed="rId5">
              <a:alphaModFix/>
            </a:blip>
            <a:srcRect b="0" l="0" r="0" t="0"/>
            <a:stretch/>
          </p:blipFill>
          <p:spPr>
            <a:xfrm>
              <a:off x="5631874" y="3375253"/>
              <a:ext cx="914400" cy="914400"/>
            </a:xfrm>
            <a:prstGeom prst="rect">
              <a:avLst/>
            </a:prstGeom>
            <a:noFill/>
            <a:ln>
              <a:noFill/>
            </a:ln>
          </p:spPr>
        </p:pic>
        <p:sp>
          <p:nvSpPr>
            <p:cNvPr id="250" name="Google Shape;250;p29"/>
            <p:cNvSpPr txBox="1"/>
            <p:nvPr/>
          </p:nvSpPr>
          <p:spPr>
            <a:xfrm>
              <a:off x="5626159" y="4449238"/>
              <a:ext cx="93968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Router</a:t>
              </a:r>
              <a:endParaRPr/>
            </a:p>
          </p:txBody>
        </p:sp>
        <p:cxnSp>
          <p:nvCxnSpPr>
            <p:cNvPr id="251" name="Google Shape;251;p29"/>
            <p:cNvCxnSpPr>
              <a:stCxn id="252" idx="1"/>
              <a:endCxn id="249" idx="3"/>
            </p:cNvCxnSpPr>
            <p:nvPr/>
          </p:nvCxnSpPr>
          <p:spPr>
            <a:xfrm rot="10800000">
              <a:off x="6546260" y="3832452"/>
              <a:ext cx="1418400" cy="0"/>
            </a:xfrm>
            <a:prstGeom prst="straightConnector1">
              <a:avLst/>
            </a:prstGeom>
            <a:noFill/>
            <a:ln cap="flat" cmpd="sng" w="9525">
              <a:solidFill>
                <a:schemeClr val="accent1"/>
              </a:solidFill>
              <a:prstDash val="solid"/>
              <a:miter lim="800000"/>
              <a:headEnd len="sm" w="sm" type="none"/>
              <a:tailEnd len="sm" w="sm" type="none"/>
            </a:ln>
          </p:spPr>
        </p:cxnSp>
        <p:sp>
          <p:nvSpPr>
            <p:cNvPr id="252" name="Google Shape;252;p29"/>
            <p:cNvSpPr txBox="1"/>
            <p:nvPr/>
          </p:nvSpPr>
          <p:spPr>
            <a:xfrm>
              <a:off x="7964660" y="3632397"/>
              <a:ext cx="1207382"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Subnet 2</a:t>
              </a:r>
              <a:endParaRPr/>
            </a:p>
          </p:txBody>
        </p:sp>
        <p:cxnSp>
          <p:nvCxnSpPr>
            <p:cNvPr id="253" name="Google Shape;253;p29"/>
            <p:cNvCxnSpPr>
              <a:stCxn id="252" idx="3"/>
              <a:endCxn id="254" idx="1"/>
            </p:cNvCxnSpPr>
            <p:nvPr/>
          </p:nvCxnSpPr>
          <p:spPr>
            <a:xfrm flipH="1" rot="10800000">
              <a:off x="9172042" y="2260452"/>
              <a:ext cx="1200300" cy="1572000"/>
            </a:xfrm>
            <a:prstGeom prst="straightConnector1">
              <a:avLst/>
            </a:prstGeom>
            <a:noFill/>
            <a:ln cap="flat" cmpd="sng" w="9525">
              <a:solidFill>
                <a:schemeClr val="accent1"/>
              </a:solidFill>
              <a:prstDash val="solid"/>
              <a:miter lim="800000"/>
              <a:headEnd len="sm" w="sm" type="none"/>
              <a:tailEnd len="sm" w="sm" type="none"/>
            </a:ln>
          </p:spPr>
        </p:cxnSp>
        <p:pic>
          <p:nvPicPr>
            <p:cNvPr id="254" name="Google Shape;254;p29"/>
            <p:cNvPicPr preferRelativeResize="0"/>
            <p:nvPr/>
          </p:nvPicPr>
          <p:blipFill rotWithShape="1">
            <a:blip r:embed="rId4">
              <a:alphaModFix/>
            </a:blip>
            <a:srcRect b="0" l="0" r="0" t="0"/>
            <a:stretch/>
          </p:blipFill>
          <p:spPr>
            <a:xfrm>
              <a:off x="10372420" y="1803128"/>
              <a:ext cx="914400" cy="914400"/>
            </a:xfrm>
            <a:prstGeom prst="rect">
              <a:avLst/>
            </a:prstGeom>
            <a:noFill/>
            <a:ln>
              <a:noFill/>
            </a:ln>
          </p:spPr>
        </p:pic>
        <p:cxnSp>
          <p:nvCxnSpPr>
            <p:cNvPr id="255" name="Google Shape;255;p29"/>
            <p:cNvCxnSpPr>
              <a:stCxn id="252" idx="3"/>
              <a:endCxn id="256" idx="1"/>
            </p:cNvCxnSpPr>
            <p:nvPr/>
          </p:nvCxnSpPr>
          <p:spPr>
            <a:xfrm>
              <a:off x="9172042" y="3832452"/>
              <a:ext cx="1200300" cy="0"/>
            </a:xfrm>
            <a:prstGeom prst="straightConnector1">
              <a:avLst/>
            </a:prstGeom>
            <a:noFill/>
            <a:ln cap="flat" cmpd="sng" w="9525">
              <a:solidFill>
                <a:schemeClr val="accent1"/>
              </a:solidFill>
              <a:prstDash val="solid"/>
              <a:miter lim="800000"/>
              <a:headEnd len="sm" w="sm" type="none"/>
              <a:tailEnd len="sm" w="sm" type="none"/>
            </a:ln>
          </p:spPr>
        </p:cxnSp>
        <p:pic>
          <p:nvPicPr>
            <p:cNvPr id="256" name="Google Shape;256;p29"/>
            <p:cNvPicPr preferRelativeResize="0"/>
            <p:nvPr/>
          </p:nvPicPr>
          <p:blipFill rotWithShape="1">
            <a:blip r:embed="rId4">
              <a:alphaModFix/>
            </a:blip>
            <a:srcRect b="0" l="0" r="0" t="0"/>
            <a:stretch/>
          </p:blipFill>
          <p:spPr>
            <a:xfrm>
              <a:off x="10372420" y="3375253"/>
              <a:ext cx="914400" cy="914400"/>
            </a:xfrm>
            <a:prstGeom prst="rect">
              <a:avLst/>
            </a:prstGeom>
            <a:noFill/>
            <a:ln>
              <a:noFill/>
            </a:ln>
          </p:spPr>
        </p:pic>
        <p:cxnSp>
          <p:nvCxnSpPr>
            <p:cNvPr id="257" name="Google Shape;257;p29"/>
            <p:cNvCxnSpPr>
              <a:stCxn id="252" idx="3"/>
              <a:endCxn id="258" idx="1"/>
            </p:cNvCxnSpPr>
            <p:nvPr/>
          </p:nvCxnSpPr>
          <p:spPr>
            <a:xfrm>
              <a:off x="9172042" y="3832452"/>
              <a:ext cx="1200300" cy="1572000"/>
            </a:xfrm>
            <a:prstGeom prst="straightConnector1">
              <a:avLst/>
            </a:prstGeom>
            <a:noFill/>
            <a:ln cap="flat" cmpd="sng" w="9525">
              <a:solidFill>
                <a:schemeClr val="accent1"/>
              </a:solidFill>
              <a:prstDash val="solid"/>
              <a:miter lim="800000"/>
              <a:headEnd len="sm" w="sm" type="none"/>
              <a:tailEnd len="sm" w="sm" type="none"/>
            </a:ln>
          </p:spPr>
        </p:cxnSp>
        <p:pic>
          <p:nvPicPr>
            <p:cNvPr id="258" name="Google Shape;258;p29"/>
            <p:cNvPicPr preferRelativeResize="0"/>
            <p:nvPr/>
          </p:nvPicPr>
          <p:blipFill rotWithShape="1">
            <a:blip r:embed="rId4">
              <a:alphaModFix/>
            </a:blip>
            <a:srcRect b="0" l="0" r="0" t="0"/>
            <a:stretch/>
          </p:blipFill>
          <p:spPr>
            <a:xfrm>
              <a:off x="10372420" y="4947378"/>
              <a:ext cx="914400" cy="914400"/>
            </a:xfrm>
            <a:prstGeom prst="rect">
              <a:avLst/>
            </a:prstGeom>
            <a:noFill/>
            <a:ln>
              <a:noFill/>
            </a:ln>
          </p:spPr>
        </p:pic>
      </p:grpSp>
      <p:sp>
        <p:nvSpPr>
          <p:cNvPr id="259" name="Google Shape;259;p2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60" name="Google Shape;260;p2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Route 53 DNS resolution</a:t>
            </a:r>
            <a:endParaRPr/>
          </a:p>
        </p:txBody>
      </p:sp>
      <p:grpSp>
        <p:nvGrpSpPr>
          <p:cNvPr descr="user initiates a DNS request. the DNS resolver checks with your domain in Route 53, gets the IP address, and returns it to the user." id="1211" name="Google Shape;1211;p74"/>
          <p:cNvGrpSpPr/>
          <p:nvPr/>
        </p:nvGrpSpPr>
        <p:grpSpPr>
          <a:xfrm>
            <a:off x="1852633" y="2715327"/>
            <a:ext cx="8486735" cy="2028643"/>
            <a:chOff x="1671037" y="2188851"/>
            <a:chExt cx="8486735" cy="2028643"/>
          </a:xfrm>
        </p:grpSpPr>
        <p:sp>
          <p:nvSpPr>
            <p:cNvPr id="1212" name="Google Shape;1212;p74"/>
            <p:cNvSpPr txBox="1"/>
            <p:nvPr/>
          </p:nvSpPr>
          <p:spPr>
            <a:xfrm>
              <a:off x="1671037" y="3725051"/>
              <a:ext cx="110405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User</a:t>
              </a:r>
              <a:endParaRPr/>
            </a:p>
          </p:txBody>
        </p:sp>
        <p:sp>
          <p:nvSpPr>
            <p:cNvPr id="1213" name="Google Shape;1213;p74"/>
            <p:cNvSpPr txBox="1"/>
            <p:nvPr/>
          </p:nvSpPr>
          <p:spPr>
            <a:xfrm>
              <a:off x="5092837" y="3725051"/>
              <a:ext cx="1427472"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DNS resolver</a:t>
              </a:r>
              <a:endParaRPr/>
            </a:p>
          </p:txBody>
        </p:sp>
        <p:sp>
          <p:nvSpPr>
            <p:cNvPr id="1214" name="Google Shape;1214;p74"/>
            <p:cNvSpPr txBox="1"/>
            <p:nvPr/>
          </p:nvSpPr>
          <p:spPr>
            <a:xfrm>
              <a:off x="8946892" y="3725051"/>
              <a:ext cx="1210880"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Route 53</a:t>
              </a:r>
              <a:endParaRPr/>
            </a:p>
          </p:txBody>
        </p:sp>
        <p:sp>
          <p:nvSpPr>
            <p:cNvPr id="1215" name="Google Shape;1215;p74"/>
            <p:cNvSpPr/>
            <p:nvPr/>
          </p:nvSpPr>
          <p:spPr>
            <a:xfrm>
              <a:off x="3021814" y="2664954"/>
              <a:ext cx="2067135" cy="314029"/>
            </a:xfrm>
            <a:prstGeom prst="rightArrow">
              <a:avLst>
                <a:gd fmla="val 50000" name="adj1"/>
                <a:gd fmla="val 50000" name="adj2"/>
              </a:avLst>
            </a:prstGeom>
            <a:gradFill>
              <a:gsLst>
                <a:gs pos="0">
                  <a:srgbClr val="4D525B"/>
                </a:gs>
                <a:gs pos="50000">
                  <a:srgbClr val="212E3F"/>
                </a:gs>
                <a:gs pos="100000">
                  <a:srgbClr val="1B2838"/>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216" name="Google Shape;1216;p74"/>
            <p:cNvSpPr/>
            <p:nvPr/>
          </p:nvSpPr>
          <p:spPr>
            <a:xfrm>
              <a:off x="6664148" y="2664954"/>
              <a:ext cx="2067135" cy="314029"/>
            </a:xfrm>
            <a:prstGeom prst="rightArrow">
              <a:avLst>
                <a:gd fmla="val 50000" name="adj1"/>
                <a:gd fmla="val 50000" name="adj2"/>
              </a:avLst>
            </a:prstGeom>
            <a:gradFill>
              <a:gsLst>
                <a:gs pos="0">
                  <a:srgbClr val="4D525B"/>
                </a:gs>
                <a:gs pos="50000">
                  <a:srgbClr val="212E3F"/>
                </a:gs>
                <a:gs pos="100000">
                  <a:srgbClr val="1B2838"/>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217" name="Google Shape;1217;p74"/>
            <p:cNvSpPr/>
            <p:nvPr/>
          </p:nvSpPr>
          <p:spPr>
            <a:xfrm flipH="1">
              <a:off x="3021814" y="3348855"/>
              <a:ext cx="2067135" cy="314029"/>
            </a:xfrm>
            <a:prstGeom prst="rightArrow">
              <a:avLst>
                <a:gd fmla="val 50000" name="adj1"/>
                <a:gd fmla="val 50000" name="adj2"/>
              </a:avLst>
            </a:prstGeom>
            <a:solidFill>
              <a:schemeClr val="accent5"/>
            </a:soli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218" name="Google Shape;1218;p74"/>
            <p:cNvSpPr/>
            <p:nvPr/>
          </p:nvSpPr>
          <p:spPr>
            <a:xfrm flipH="1">
              <a:off x="6664148" y="3348855"/>
              <a:ext cx="2067135" cy="314029"/>
            </a:xfrm>
            <a:prstGeom prst="rightArrow">
              <a:avLst>
                <a:gd fmla="val 50000" name="adj1"/>
                <a:gd fmla="val 50000" name="adj2"/>
              </a:avLst>
            </a:prstGeom>
            <a:solidFill>
              <a:schemeClr val="accent5"/>
            </a:soli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219" name="Google Shape;1219;p74"/>
            <p:cNvSpPr txBox="1"/>
            <p:nvPr/>
          </p:nvSpPr>
          <p:spPr>
            <a:xfrm>
              <a:off x="3004552" y="2192011"/>
              <a:ext cx="1905793"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600">
                  <a:solidFill>
                    <a:schemeClr val="dk1"/>
                  </a:solidFill>
                  <a:latin typeface="Arial"/>
                  <a:ea typeface="Arial"/>
                  <a:cs typeface="Arial"/>
                  <a:sym typeface="Arial"/>
                </a:rPr>
                <a:t>Requests www.example.com</a:t>
              </a:r>
              <a:endParaRPr i="1" sz="1200">
                <a:solidFill>
                  <a:schemeClr val="dk1"/>
                </a:solidFill>
                <a:latin typeface="Arial"/>
                <a:ea typeface="Arial"/>
                <a:cs typeface="Arial"/>
                <a:sym typeface="Arial"/>
              </a:endParaRPr>
            </a:p>
          </p:txBody>
        </p:sp>
        <p:sp>
          <p:nvSpPr>
            <p:cNvPr id="1220" name="Google Shape;1220;p74"/>
            <p:cNvSpPr txBox="1"/>
            <p:nvPr/>
          </p:nvSpPr>
          <p:spPr>
            <a:xfrm>
              <a:off x="6665849" y="2188851"/>
              <a:ext cx="1905793"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600">
                  <a:solidFill>
                    <a:schemeClr val="dk1"/>
                  </a:solidFill>
                  <a:latin typeface="Arial"/>
                  <a:ea typeface="Arial"/>
                  <a:cs typeface="Arial"/>
                  <a:sym typeface="Arial"/>
                </a:rPr>
                <a:t>Checks with Route 53 for IP address</a:t>
              </a:r>
              <a:endParaRPr/>
            </a:p>
          </p:txBody>
        </p:sp>
        <p:sp>
          <p:nvSpPr>
            <p:cNvPr id="1221" name="Google Shape;1221;p74"/>
            <p:cNvSpPr txBox="1"/>
            <p:nvPr/>
          </p:nvSpPr>
          <p:spPr>
            <a:xfrm>
              <a:off x="6702801" y="3704227"/>
              <a:ext cx="1905793"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600">
                  <a:solidFill>
                    <a:schemeClr val="accent5"/>
                  </a:solidFill>
                  <a:latin typeface="Arial"/>
                  <a:ea typeface="Arial"/>
                  <a:cs typeface="Arial"/>
                  <a:sym typeface="Arial"/>
                </a:rPr>
                <a:t>Returns IP address 192.0.2.0</a:t>
              </a:r>
              <a:endParaRPr/>
            </a:p>
          </p:txBody>
        </p:sp>
        <p:sp>
          <p:nvSpPr>
            <p:cNvPr id="1222" name="Google Shape;1222;p74"/>
            <p:cNvSpPr txBox="1"/>
            <p:nvPr/>
          </p:nvSpPr>
          <p:spPr>
            <a:xfrm>
              <a:off x="3063997" y="3704226"/>
              <a:ext cx="1905793"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1" lang="en-US" sz="1600">
                  <a:solidFill>
                    <a:schemeClr val="accent5"/>
                  </a:solidFill>
                  <a:latin typeface="Arial"/>
                  <a:ea typeface="Arial"/>
                  <a:cs typeface="Arial"/>
                  <a:sym typeface="Arial"/>
                </a:rPr>
                <a:t>Returns IP address 192.0.2.0</a:t>
              </a:r>
              <a:endParaRPr/>
            </a:p>
          </p:txBody>
        </p:sp>
        <p:pic>
          <p:nvPicPr>
            <p:cNvPr id="1223" name="Google Shape;1223;p74"/>
            <p:cNvPicPr preferRelativeResize="0"/>
            <p:nvPr/>
          </p:nvPicPr>
          <p:blipFill rotWithShape="1">
            <a:blip r:embed="rId3">
              <a:alphaModFix/>
            </a:blip>
            <a:srcRect b="0" l="0" r="0" t="0"/>
            <a:stretch/>
          </p:blipFill>
          <p:spPr>
            <a:xfrm>
              <a:off x="9095132" y="2664954"/>
              <a:ext cx="914400" cy="914400"/>
            </a:xfrm>
            <a:prstGeom prst="rect">
              <a:avLst/>
            </a:prstGeom>
            <a:noFill/>
            <a:ln>
              <a:noFill/>
            </a:ln>
          </p:spPr>
        </p:pic>
        <p:pic>
          <p:nvPicPr>
            <p:cNvPr id="1224" name="Google Shape;1224;p74"/>
            <p:cNvPicPr preferRelativeResize="0"/>
            <p:nvPr/>
          </p:nvPicPr>
          <p:blipFill rotWithShape="1">
            <a:blip r:embed="rId4">
              <a:alphaModFix/>
            </a:blip>
            <a:srcRect b="0" l="0" r="0" t="0"/>
            <a:stretch/>
          </p:blipFill>
          <p:spPr>
            <a:xfrm>
              <a:off x="1765864" y="2785376"/>
              <a:ext cx="914400" cy="914400"/>
            </a:xfrm>
            <a:prstGeom prst="rect">
              <a:avLst/>
            </a:prstGeom>
            <a:noFill/>
            <a:ln>
              <a:noFill/>
            </a:ln>
          </p:spPr>
        </p:pic>
        <p:pic>
          <p:nvPicPr>
            <p:cNvPr id="1225" name="Google Shape;1225;p74"/>
            <p:cNvPicPr preferRelativeResize="0"/>
            <p:nvPr/>
          </p:nvPicPr>
          <p:blipFill rotWithShape="1">
            <a:blip r:embed="rId5">
              <a:alphaModFix/>
            </a:blip>
            <a:srcRect b="0" l="0" r="0" t="0"/>
            <a:stretch/>
          </p:blipFill>
          <p:spPr>
            <a:xfrm>
              <a:off x="5430498" y="2684454"/>
              <a:ext cx="914400" cy="914400"/>
            </a:xfrm>
            <a:prstGeom prst="rect">
              <a:avLst/>
            </a:prstGeom>
            <a:noFill/>
            <a:ln>
              <a:noFill/>
            </a:ln>
          </p:spPr>
        </p:pic>
      </p:grpSp>
      <p:sp>
        <p:nvSpPr>
          <p:cNvPr id="1226" name="Google Shape;1226;p7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227" name="Google Shape;1227;p7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Route 53 supported routing</a:t>
            </a:r>
            <a:endParaRPr/>
          </a:p>
        </p:txBody>
      </p:sp>
      <p:sp>
        <p:nvSpPr>
          <p:cNvPr id="1233" name="Google Shape;1233;p75"/>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US" sz="2400">
                <a:solidFill>
                  <a:schemeClr val="accent5"/>
                </a:solidFill>
              </a:rPr>
              <a:t>Simple routing</a:t>
            </a:r>
            <a:r>
              <a:rPr b="1" lang="en-US" sz="2400"/>
              <a:t> </a:t>
            </a:r>
            <a:r>
              <a:rPr lang="en-US" sz="2400"/>
              <a:t>– Use in single-server environments</a:t>
            </a:r>
            <a:endParaRPr/>
          </a:p>
          <a:p>
            <a:pPr indent="-228600" lvl="0" marL="228600" rtl="0" algn="l">
              <a:lnSpc>
                <a:spcPct val="90000"/>
              </a:lnSpc>
              <a:spcBef>
                <a:spcPts val="1000"/>
              </a:spcBef>
              <a:spcAft>
                <a:spcPts val="0"/>
              </a:spcAft>
              <a:buClr>
                <a:schemeClr val="dk1"/>
              </a:buClr>
              <a:buSzPts val="2400"/>
              <a:buChar char="•"/>
            </a:pPr>
            <a:r>
              <a:rPr b="1" lang="en-US" sz="2400">
                <a:solidFill>
                  <a:schemeClr val="accent5"/>
                </a:solidFill>
              </a:rPr>
              <a:t>Weighted round robin routing</a:t>
            </a:r>
            <a:r>
              <a:rPr b="1" lang="en-US" sz="2400"/>
              <a:t> </a:t>
            </a:r>
            <a:r>
              <a:rPr lang="en-US" sz="2400"/>
              <a:t>– Assign weights to resource record sets to specify the frequency</a:t>
            </a:r>
            <a:endParaRPr/>
          </a:p>
          <a:p>
            <a:pPr indent="-228600" lvl="0" marL="228600" rtl="0" algn="l">
              <a:lnSpc>
                <a:spcPct val="90000"/>
              </a:lnSpc>
              <a:spcBef>
                <a:spcPts val="1000"/>
              </a:spcBef>
              <a:spcAft>
                <a:spcPts val="0"/>
              </a:spcAft>
              <a:buClr>
                <a:schemeClr val="dk1"/>
              </a:buClr>
              <a:buSzPts val="2400"/>
              <a:buChar char="•"/>
            </a:pPr>
            <a:r>
              <a:rPr b="1" lang="en-US" sz="2400">
                <a:solidFill>
                  <a:schemeClr val="accent5"/>
                </a:solidFill>
              </a:rPr>
              <a:t>Latency routing</a:t>
            </a:r>
            <a:r>
              <a:rPr b="1" lang="en-US" sz="2400"/>
              <a:t> </a:t>
            </a:r>
            <a:r>
              <a:rPr lang="en-US" sz="2400"/>
              <a:t>– Help improve your global applications</a:t>
            </a:r>
            <a:endParaRPr/>
          </a:p>
          <a:p>
            <a:pPr indent="-228600" lvl="0" marL="228600" rtl="0" algn="l">
              <a:lnSpc>
                <a:spcPct val="90000"/>
              </a:lnSpc>
              <a:spcBef>
                <a:spcPts val="1000"/>
              </a:spcBef>
              <a:spcAft>
                <a:spcPts val="0"/>
              </a:spcAft>
              <a:buClr>
                <a:schemeClr val="dk1"/>
              </a:buClr>
              <a:buSzPts val="2400"/>
              <a:buChar char="•"/>
            </a:pPr>
            <a:r>
              <a:rPr b="1" lang="en-US" sz="2400">
                <a:solidFill>
                  <a:schemeClr val="accent5"/>
                </a:solidFill>
              </a:rPr>
              <a:t>Geolocation routing</a:t>
            </a:r>
            <a:r>
              <a:rPr b="1" lang="en-US" sz="2400"/>
              <a:t> </a:t>
            </a:r>
            <a:r>
              <a:rPr lang="en-US" sz="2400"/>
              <a:t>– Route traffic based on location of your users</a:t>
            </a:r>
            <a:endParaRPr/>
          </a:p>
          <a:p>
            <a:pPr indent="-228600" lvl="0" marL="228600" rtl="0" algn="l">
              <a:lnSpc>
                <a:spcPct val="90000"/>
              </a:lnSpc>
              <a:spcBef>
                <a:spcPts val="1000"/>
              </a:spcBef>
              <a:spcAft>
                <a:spcPts val="0"/>
              </a:spcAft>
              <a:buClr>
                <a:schemeClr val="dk1"/>
              </a:buClr>
              <a:buSzPts val="2400"/>
              <a:buChar char="•"/>
            </a:pPr>
            <a:r>
              <a:rPr b="1" lang="en-US" sz="2400">
                <a:solidFill>
                  <a:schemeClr val="accent5"/>
                </a:solidFill>
              </a:rPr>
              <a:t>Geoproximity routing</a:t>
            </a:r>
            <a:r>
              <a:rPr b="1" lang="en-US" sz="2400"/>
              <a:t> </a:t>
            </a:r>
            <a:r>
              <a:rPr lang="en-US" sz="2400"/>
              <a:t>– Route traffic based on location of your resources</a:t>
            </a:r>
            <a:endParaRPr/>
          </a:p>
          <a:p>
            <a:pPr indent="-228600" lvl="0" marL="228600" rtl="0" algn="l">
              <a:lnSpc>
                <a:spcPct val="90000"/>
              </a:lnSpc>
              <a:spcBef>
                <a:spcPts val="1000"/>
              </a:spcBef>
              <a:spcAft>
                <a:spcPts val="0"/>
              </a:spcAft>
              <a:buClr>
                <a:schemeClr val="dk1"/>
              </a:buClr>
              <a:buSzPts val="2400"/>
              <a:buChar char="•"/>
            </a:pPr>
            <a:r>
              <a:rPr b="1" lang="en-US" sz="2400">
                <a:solidFill>
                  <a:schemeClr val="accent5"/>
                </a:solidFill>
              </a:rPr>
              <a:t>Failover routing</a:t>
            </a:r>
            <a:r>
              <a:rPr b="1" lang="en-US" sz="2400"/>
              <a:t> </a:t>
            </a:r>
            <a:r>
              <a:rPr lang="en-US" sz="2400"/>
              <a:t>– Fail over to a backup site if your primary site becomes unreachable</a:t>
            </a:r>
            <a:endParaRPr/>
          </a:p>
          <a:p>
            <a:pPr indent="-228600" lvl="0" marL="228600" rtl="0" algn="l">
              <a:lnSpc>
                <a:spcPct val="90000"/>
              </a:lnSpc>
              <a:spcBef>
                <a:spcPts val="1000"/>
              </a:spcBef>
              <a:spcAft>
                <a:spcPts val="0"/>
              </a:spcAft>
              <a:buClr>
                <a:schemeClr val="dk1"/>
              </a:buClr>
              <a:buSzPts val="2400"/>
              <a:buChar char="•"/>
            </a:pPr>
            <a:r>
              <a:rPr b="1" lang="en-US" sz="2400">
                <a:solidFill>
                  <a:schemeClr val="accent5"/>
                </a:solidFill>
              </a:rPr>
              <a:t>Multivalue answer routing</a:t>
            </a:r>
            <a:r>
              <a:rPr b="1" lang="en-US" sz="2400"/>
              <a:t> </a:t>
            </a:r>
            <a:r>
              <a:rPr lang="en-US" sz="2400"/>
              <a:t>– Respond to DNS queries with up to eight healthy records selected at random</a:t>
            </a:r>
            <a:endParaRPr/>
          </a:p>
          <a:p>
            <a:pPr indent="-76200" lvl="0" marL="228600" rtl="0" algn="l">
              <a:lnSpc>
                <a:spcPct val="90000"/>
              </a:lnSpc>
              <a:spcBef>
                <a:spcPts val="1000"/>
              </a:spcBef>
              <a:spcAft>
                <a:spcPts val="0"/>
              </a:spcAft>
              <a:buClr>
                <a:schemeClr val="dk1"/>
              </a:buClr>
              <a:buSzPts val="2400"/>
              <a:buNone/>
            </a:pPr>
            <a:r>
              <a:t/>
            </a:r>
            <a:endParaRPr sz="2400"/>
          </a:p>
        </p:txBody>
      </p:sp>
      <p:sp>
        <p:nvSpPr>
          <p:cNvPr id="1234" name="Google Shape;1234;p7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235" name="Google Shape;1235;p7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7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Use case: Multi-region deployment</a:t>
            </a:r>
            <a:endParaRPr/>
          </a:p>
        </p:txBody>
      </p:sp>
      <p:grpSp>
        <p:nvGrpSpPr>
          <p:cNvPr id="1241" name="Google Shape;1241;p76"/>
          <p:cNvGrpSpPr/>
          <p:nvPr/>
        </p:nvGrpSpPr>
        <p:grpSpPr>
          <a:xfrm>
            <a:off x="194" y="905026"/>
            <a:ext cx="11674824" cy="4070204"/>
            <a:chOff x="194" y="905026"/>
            <a:chExt cx="11674824" cy="4070204"/>
          </a:xfrm>
        </p:grpSpPr>
        <p:pic>
          <p:nvPicPr>
            <p:cNvPr descr="AWS Global Infrastructure" id="1242" name="Google Shape;1242;p76"/>
            <p:cNvPicPr preferRelativeResize="0"/>
            <p:nvPr/>
          </p:nvPicPr>
          <p:blipFill rotWithShape="1">
            <a:blip r:embed="rId3">
              <a:alphaModFix/>
            </a:blip>
            <a:srcRect b="0" l="0" r="0" t="0"/>
            <a:stretch/>
          </p:blipFill>
          <p:spPr>
            <a:xfrm>
              <a:off x="3237341" y="905026"/>
              <a:ext cx="7182713" cy="4070204"/>
            </a:xfrm>
            <a:prstGeom prst="rect">
              <a:avLst/>
            </a:prstGeom>
            <a:noFill/>
            <a:ln>
              <a:noFill/>
            </a:ln>
          </p:spPr>
        </p:pic>
        <p:sp>
          <p:nvSpPr>
            <p:cNvPr id="1243" name="Google Shape;1243;p76"/>
            <p:cNvSpPr txBox="1"/>
            <p:nvPr/>
          </p:nvSpPr>
          <p:spPr>
            <a:xfrm>
              <a:off x="4744354" y="2643139"/>
              <a:ext cx="64008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User</a:t>
              </a:r>
              <a:endParaRPr/>
            </a:p>
          </p:txBody>
        </p:sp>
        <p:cxnSp>
          <p:nvCxnSpPr>
            <p:cNvPr id="1244" name="Google Shape;1244;p76"/>
            <p:cNvCxnSpPr/>
            <p:nvPr/>
          </p:nvCxnSpPr>
          <p:spPr>
            <a:xfrm rot="10800000">
              <a:off x="4675083" y="2389035"/>
              <a:ext cx="484511" cy="161639"/>
            </a:xfrm>
            <a:prstGeom prst="straightConnector1">
              <a:avLst/>
            </a:prstGeom>
            <a:noFill/>
            <a:ln cap="flat" cmpd="sng" w="12700">
              <a:solidFill>
                <a:srgbClr val="0C9B2E"/>
              </a:solidFill>
              <a:prstDash val="solid"/>
              <a:miter lim="800000"/>
              <a:headEnd len="sm" w="sm" type="none"/>
              <a:tailEnd len="sm" w="sm" type="none"/>
            </a:ln>
          </p:spPr>
        </p:cxnSp>
        <p:sp>
          <p:nvSpPr>
            <p:cNvPr id="1245" name="Google Shape;1245;p76"/>
            <p:cNvSpPr/>
            <p:nvPr/>
          </p:nvSpPr>
          <p:spPr>
            <a:xfrm>
              <a:off x="4506733" y="2262871"/>
              <a:ext cx="168348" cy="166259"/>
            </a:xfrm>
            <a:prstGeom prst="ellipse">
              <a:avLst/>
            </a:prstGeom>
            <a:solidFill>
              <a:srgbClr val="0C9B2E"/>
            </a:solidFill>
            <a:ln cap="flat" cmpd="sng" w="9525">
              <a:solidFill>
                <a:srgbClr val="0C9B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246" name="Google Shape;1246;p76"/>
            <p:cNvSpPr/>
            <p:nvPr/>
          </p:nvSpPr>
          <p:spPr>
            <a:xfrm>
              <a:off x="9544183" y="3937421"/>
              <a:ext cx="168348" cy="166259"/>
            </a:xfrm>
            <a:prstGeom prst="ellipse">
              <a:avLst/>
            </a:prstGeom>
            <a:solidFill>
              <a:srgbClr val="A5A5A5"/>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cxnSp>
          <p:nvCxnSpPr>
            <p:cNvPr id="1247" name="Google Shape;1247;p76"/>
            <p:cNvCxnSpPr>
              <a:endCxn id="1246" idx="2"/>
            </p:cNvCxnSpPr>
            <p:nvPr/>
          </p:nvCxnSpPr>
          <p:spPr>
            <a:xfrm>
              <a:off x="5188183" y="2550551"/>
              <a:ext cx="4356000" cy="1470000"/>
            </a:xfrm>
            <a:prstGeom prst="straightConnector1">
              <a:avLst/>
            </a:prstGeom>
            <a:noFill/>
            <a:ln cap="flat" cmpd="sng" w="38100">
              <a:solidFill>
                <a:schemeClr val="accent5"/>
              </a:solidFill>
              <a:prstDash val="dot"/>
              <a:miter lim="800000"/>
              <a:headEnd len="sm" w="sm" type="none"/>
              <a:tailEnd len="sm" w="sm" type="none"/>
            </a:ln>
          </p:spPr>
        </p:cxnSp>
        <p:sp>
          <p:nvSpPr>
            <p:cNvPr id="1248" name="Google Shape;1248;p76"/>
            <p:cNvSpPr/>
            <p:nvPr/>
          </p:nvSpPr>
          <p:spPr>
            <a:xfrm>
              <a:off x="6828698" y="4208906"/>
              <a:ext cx="4846320"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some-elb-name.</a:t>
              </a:r>
              <a:r>
                <a:rPr lang="en-US" sz="1600">
                  <a:solidFill>
                    <a:srgbClr val="FF0000"/>
                  </a:solidFill>
                  <a:latin typeface="Arial"/>
                  <a:ea typeface="Arial"/>
                  <a:cs typeface="Arial"/>
                  <a:sym typeface="Arial"/>
                </a:rPr>
                <a:t>ap-southeast-2</a:t>
              </a:r>
              <a:r>
                <a:rPr lang="en-US" sz="1600">
                  <a:solidFill>
                    <a:srgbClr val="000000"/>
                  </a:solidFill>
                  <a:latin typeface="Arial"/>
                  <a:ea typeface="Arial"/>
                  <a:cs typeface="Arial"/>
                  <a:sym typeface="Arial"/>
                </a:rPr>
                <a:t>.elb.amazonaws.com</a:t>
              </a:r>
              <a:endParaRPr/>
            </a:p>
          </p:txBody>
        </p:sp>
        <p:sp>
          <p:nvSpPr>
            <p:cNvPr id="1249" name="Google Shape;1249;p76"/>
            <p:cNvSpPr txBox="1"/>
            <p:nvPr/>
          </p:nvSpPr>
          <p:spPr>
            <a:xfrm>
              <a:off x="194" y="2655361"/>
              <a:ext cx="438912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some-elb-name.</a:t>
              </a:r>
              <a:r>
                <a:rPr lang="en-US" sz="1600">
                  <a:solidFill>
                    <a:srgbClr val="FF0000"/>
                  </a:solidFill>
                  <a:latin typeface="Arial"/>
                  <a:ea typeface="Arial"/>
                  <a:cs typeface="Arial"/>
                  <a:sym typeface="Arial"/>
                </a:rPr>
                <a:t>us-west-2</a:t>
              </a:r>
              <a:r>
                <a:rPr lang="en-US" sz="1600">
                  <a:solidFill>
                    <a:srgbClr val="000000"/>
                  </a:solidFill>
                  <a:latin typeface="Arial"/>
                  <a:ea typeface="Arial"/>
                  <a:cs typeface="Arial"/>
                  <a:sym typeface="Arial"/>
                </a:rPr>
                <a:t>.elb.amazonaws.com</a:t>
              </a:r>
              <a:endParaRPr/>
            </a:p>
          </p:txBody>
        </p:sp>
        <p:pic>
          <p:nvPicPr>
            <p:cNvPr id="1250" name="Google Shape;1250;p76"/>
            <p:cNvPicPr preferRelativeResize="0"/>
            <p:nvPr/>
          </p:nvPicPr>
          <p:blipFill rotWithShape="1">
            <a:blip r:embed="rId4">
              <a:alphaModFix/>
            </a:blip>
            <a:srcRect b="0" l="0" r="0" t="0"/>
            <a:stretch/>
          </p:blipFill>
          <p:spPr>
            <a:xfrm>
              <a:off x="9991354" y="3765103"/>
              <a:ext cx="457200" cy="457200"/>
            </a:xfrm>
            <a:prstGeom prst="rect">
              <a:avLst/>
            </a:prstGeom>
            <a:noFill/>
            <a:ln>
              <a:noFill/>
            </a:ln>
          </p:spPr>
        </p:pic>
        <p:pic>
          <p:nvPicPr>
            <p:cNvPr id="1251" name="Google Shape;1251;p76"/>
            <p:cNvPicPr preferRelativeResize="0"/>
            <p:nvPr/>
          </p:nvPicPr>
          <p:blipFill rotWithShape="1">
            <a:blip r:embed="rId5">
              <a:alphaModFix/>
            </a:blip>
            <a:srcRect b="0" l="0" r="0" t="0"/>
            <a:stretch/>
          </p:blipFill>
          <p:spPr>
            <a:xfrm>
              <a:off x="3880642" y="2200529"/>
              <a:ext cx="457200" cy="457200"/>
            </a:xfrm>
            <a:prstGeom prst="rect">
              <a:avLst/>
            </a:prstGeom>
            <a:noFill/>
            <a:ln>
              <a:noFill/>
            </a:ln>
          </p:spPr>
        </p:pic>
        <p:pic>
          <p:nvPicPr>
            <p:cNvPr id="1252" name="Google Shape;1252;p76"/>
            <p:cNvPicPr preferRelativeResize="0"/>
            <p:nvPr/>
          </p:nvPicPr>
          <p:blipFill rotWithShape="1">
            <a:blip r:embed="rId6">
              <a:alphaModFix/>
            </a:blip>
            <a:srcRect b="0" l="0" r="0" t="0"/>
            <a:stretch/>
          </p:blipFill>
          <p:spPr>
            <a:xfrm>
              <a:off x="758884" y="1588993"/>
              <a:ext cx="640080" cy="640080"/>
            </a:xfrm>
            <a:prstGeom prst="rect">
              <a:avLst/>
            </a:prstGeom>
            <a:noFill/>
            <a:ln>
              <a:noFill/>
            </a:ln>
          </p:spPr>
        </p:pic>
        <p:pic>
          <p:nvPicPr>
            <p:cNvPr id="1253" name="Google Shape;1253;p76"/>
            <p:cNvPicPr preferRelativeResize="0"/>
            <p:nvPr/>
          </p:nvPicPr>
          <p:blipFill rotWithShape="1">
            <a:blip r:embed="rId7">
              <a:alphaModFix/>
            </a:blip>
            <a:srcRect b="0" l="0" r="0" t="0"/>
            <a:stretch/>
          </p:blipFill>
          <p:spPr>
            <a:xfrm>
              <a:off x="4834725" y="2229073"/>
              <a:ext cx="457200" cy="457200"/>
            </a:xfrm>
            <a:prstGeom prst="rect">
              <a:avLst/>
            </a:prstGeom>
            <a:noFill/>
            <a:ln>
              <a:noFill/>
            </a:ln>
          </p:spPr>
        </p:pic>
        <p:sp>
          <p:nvSpPr>
            <p:cNvPr id="1254" name="Google Shape;1254;p76"/>
            <p:cNvSpPr txBox="1"/>
            <p:nvPr/>
          </p:nvSpPr>
          <p:spPr>
            <a:xfrm>
              <a:off x="175472" y="2221844"/>
              <a:ext cx="18069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Route 53</a:t>
              </a:r>
              <a:endParaRPr/>
            </a:p>
          </p:txBody>
        </p:sp>
      </p:grpSp>
      <p:graphicFrame>
        <p:nvGraphicFramePr>
          <p:cNvPr id="1255" name="Google Shape;1255;p76"/>
          <p:cNvGraphicFramePr/>
          <p:nvPr/>
        </p:nvGraphicFramePr>
        <p:xfrm>
          <a:off x="461592" y="4775200"/>
          <a:ext cx="3000000" cy="3000000"/>
        </p:xfrm>
        <a:graphic>
          <a:graphicData uri="http://schemas.openxmlformats.org/drawingml/2006/table">
            <a:tbl>
              <a:tblPr bandRow="1" firstRow="1">
                <a:noFill/>
                <a:tableStyleId>{20768515-3DF0-4F5D-B678-901CF3B300E0}</a:tableStyleId>
              </a:tblPr>
              <a:tblGrid>
                <a:gridCol w="2751350"/>
                <a:gridCol w="2827875"/>
                <a:gridCol w="5689600"/>
              </a:tblGrid>
              <a:tr h="365750">
                <a:tc>
                  <a:txBody>
                    <a:bodyPr/>
                    <a:lstStyle/>
                    <a:p>
                      <a:pPr indent="0" lvl="0" marL="0" marR="0" rtl="0" algn="ctr">
                        <a:spcBef>
                          <a:spcPts val="0"/>
                        </a:spcBef>
                        <a:spcAft>
                          <a:spcPts val="0"/>
                        </a:spcAft>
                        <a:buNone/>
                      </a:pPr>
                      <a:r>
                        <a:rPr lang="en-US" sz="1800">
                          <a:solidFill>
                            <a:schemeClr val="dk1"/>
                          </a:solidFill>
                        </a:rPr>
                        <a:t>Name</a:t>
                      </a:r>
                      <a:endParaRPr/>
                    </a:p>
                  </a:txBody>
                  <a:tcPr marT="60950" marB="60950" marR="91450" marL="91450" anchor="ctr">
                    <a:solidFill>
                      <a:schemeClr val="dk2"/>
                    </a:solidFill>
                  </a:tcPr>
                </a:tc>
                <a:tc>
                  <a:txBody>
                    <a:bodyPr/>
                    <a:lstStyle/>
                    <a:p>
                      <a:pPr indent="0" lvl="0" marL="0" marR="0" rtl="0" algn="ctr">
                        <a:spcBef>
                          <a:spcPts val="0"/>
                        </a:spcBef>
                        <a:spcAft>
                          <a:spcPts val="0"/>
                        </a:spcAft>
                        <a:buNone/>
                      </a:pPr>
                      <a:r>
                        <a:rPr lang="en-US" sz="1800">
                          <a:solidFill>
                            <a:schemeClr val="dk1"/>
                          </a:solidFill>
                        </a:rPr>
                        <a:t>Type</a:t>
                      </a:r>
                      <a:endParaRPr/>
                    </a:p>
                  </a:txBody>
                  <a:tcPr marT="60950" marB="60950" marR="91450" marL="91450" anchor="ctr">
                    <a:solidFill>
                      <a:schemeClr val="dk2"/>
                    </a:solidFill>
                  </a:tcPr>
                </a:tc>
                <a:tc>
                  <a:txBody>
                    <a:bodyPr/>
                    <a:lstStyle/>
                    <a:p>
                      <a:pPr indent="0" lvl="0" marL="0" marR="0" rtl="0" algn="ctr">
                        <a:spcBef>
                          <a:spcPts val="0"/>
                        </a:spcBef>
                        <a:spcAft>
                          <a:spcPts val="0"/>
                        </a:spcAft>
                        <a:buNone/>
                      </a:pPr>
                      <a:r>
                        <a:rPr lang="en-US" sz="1800">
                          <a:solidFill>
                            <a:schemeClr val="dk1"/>
                          </a:solidFill>
                        </a:rPr>
                        <a:t>Value</a:t>
                      </a:r>
                      <a:endParaRPr/>
                    </a:p>
                  </a:txBody>
                  <a:tcPr marT="60950" marB="60950" marR="91450" marL="91450" anchor="ctr">
                    <a:solidFill>
                      <a:schemeClr val="dk2"/>
                    </a:solidFill>
                  </a:tcPr>
                </a:tc>
              </a:tr>
              <a:tr h="494450">
                <a:tc>
                  <a:txBody>
                    <a:bodyPr/>
                    <a:lstStyle/>
                    <a:p>
                      <a:pPr indent="0" lvl="0" marL="0" marR="0" rtl="0" algn="l">
                        <a:lnSpc>
                          <a:spcPct val="100000"/>
                        </a:lnSpc>
                        <a:spcBef>
                          <a:spcPts val="0"/>
                        </a:spcBef>
                        <a:spcAft>
                          <a:spcPts val="0"/>
                        </a:spcAft>
                        <a:buClr>
                          <a:schemeClr val="dk1"/>
                        </a:buClr>
                        <a:buSzPts val="1800"/>
                        <a:buFont typeface="Arial"/>
                        <a:buNone/>
                      </a:pPr>
                      <a:r>
                        <a:rPr lang="en-US" sz="1800"/>
                        <a:t>example.com</a:t>
                      </a:r>
                      <a:endParaRPr/>
                    </a:p>
                  </a:txBody>
                  <a:tcPr marT="60950" marB="60950" marR="91450" marL="91450" anchor="ctr"/>
                </a:tc>
                <a:tc>
                  <a:txBody>
                    <a:bodyPr/>
                    <a:lstStyle/>
                    <a:p>
                      <a:pPr indent="0" lvl="0" marL="0" marR="0" rtl="0" algn="l">
                        <a:spcBef>
                          <a:spcPts val="0"/>
                        </a:spcBef>
                        <a:spcAft>
                          <a:spcPts val="0"/>
                        </a:spcAft>
                        <a:buNone/>
                      </a:pPr>
                      <a:r>
                        <a:rPr lang="en-US" sz="1800"/>
                        <a:t>ALIAS</a:t>
                      </a:r>
                      <a:endParaRPr/>
                    </a:p>
                  </a:txBody>
                  <a:tcPr marT="60950" marB="60950" marR="91450" marL="91450" anchor="ctr"/>
                </a:tc>
                <a:tc>
                  <a:txBody>
                    <a:bodyPr/>
                    <a:lstStyle/>
                    <a:p>
                      <a:pPr indent="0" lvl="0" marL="0" marR="0" rtl="0" algn="l">
                        <a:lnSpc>
                          <a:spcPct val="100000"/>
                        </a:lnSpc>
                        <a:spcBef>
                          <a:spcPts val="0"/>
                        </a:spcBef>
                        <a:spcAft>
                          <a:spcPts val="0"/>
                        </a:spcAft>
                        <a:buClr>
                          <a:schemeClr val="dk1"/>
                        </a:buClr>
                        <a:buSzPts val="1800"/>
                        <a:buFont typeface="Arial"/>
                        <a:buNone/>
                      </a:pPr>
                      <a:r>
                        <a:rPr lang="en-US" sz="1800"/>
                        <a:t>some-elb-name.us-west-2.elb.amazonaws.com</a:t>
                      </a:r>
                      <a:endParaRPr/>
                    </a:p>
                  </a:txBody>
                  <a:tcPr marT="60950" marB="60950" marR="91450" marL="91450" anchor="ctr"/>
                </a:tc>
              </a:tr>
              <a:tr h="494450">
                <a:tc>
                  <a:txBody>
                    <a:bodyPr/>
                    <a:lstStyle/>
                    <a:p>
                      <a:pPr indent="0" lvl="0" marL="0" marR="0" rtl="0" algn="l">
                        <a:lnSpc>
                          <a:spcPct val="100000"/>
                        </a:lnSpc>
                        <a:spcBef>
                          <a:spcPts val="0"/>
                        </a:spcBef>
                        <a:spcAft>
                          <a:spcPts val="0"/>
                        </a:spcAft>
                        <a:buClr>
                          <a:schemeClr val="dk1"/>
                        </a:buClr>
                        <a:buSzPts val="1800"/>
                        <a:buFont typeface="Arial"/>
                        <a:buNone/>
                      </a:pPr>
                      <a:r>
                        <a:rPr lang="en-US" sz="1800"/>
                        <a:t>example.com</a:t>
                      </a:r>
                      <a:endParaRPr/>
                    </a:p>
                  </a:txBody>
                  <a:tcPr marT="60950" marB="60950" marR="91450" marL="91450" anchor="ctr"/>
                </a:tc>
                <a:tc>
                  <a:txBody>
                    <a:bodyPr/>
                    <a:lstStyle/>
                    <a:p>
                      <a:pPr indent="0" lvl="0" marL="0" marR="0" rtl="0" algn="l">
                        <a:spcBef>
                          <a:spcPts val="0"/>
                        </a:spcBef>
                        <a:spcAft>
                          <a:spcPts val="0"/>
                        </a:spcAft>
                        <a:buNone/>
                      </a:pPr>
                      <a:r>
                        <a:rPr lang="en-US" sz="1800"/>
                        <a:t>ALIAS</a:t>
                      </a:r>
                      <a:endParaRPr/>
                    </a:p>
                  </a:txBody>
                  <a:tcPr marT="60950" marB="60950" marR="91450" marL="91450" anchor="ctr"/>
                </a:tc>
                <a:tc>
                  <a:txBody>
                    <a:bodyPr/>
                    <a:lstStyle/>
                    <a:p>
                      <a:pPr indent="0" lvl="0" marL="0" marR="0" rtl="0" algn="l">
                        <a:lnSpc>
                          <a:spcPct val="100000"/>
                        </a:lnSpc>
                        <a:spcBef>
                          <a:spcPts val="0"/>
                        </a:spcBef>
                        <a:spcAft>
                          <a:spcPts val="0"/>
                        </a:spcAft>
                        <a:buClr>
                          <a:schemeClr val="dk1"/>
                        </a:buClr>
                        <a:buSzPts val="1800"/>
                        <a:buFont typeface="Arial"/>
                        <a:buNone/>
                      </a:pPr>
                      <a:r>
                        <a:rPr lang="en-US" sz="1800"/>
                        <a:t>some-elb-name.ap-southeast-2.elb.amazonaws.com</a:t>
                      </a:r>
                      <a:endParaRPr/>
                    </a:p>
                  </a:txBody>
                  <a:tcPr marT="60950" marB="60950" marR="91450" marL="91450" anchor="ctr"/>
                </a:tc>
              </a:tr>
            </a:tbl>
          </a:graphicData>
        </a:graphic>
      </p:graphicFrame>
      <p:sp>
        <p:nvSpPr>
          <p:cNvPr id="1256" name="Google Shape;1256;p7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257" name="Google Shape;1257;p7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7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Route 53 DNS failover</a:t>
            </a:r>
            <a:endParaRPr/>
          </a:p>
        </p:txBody>
      </p:sp>
      <p:sp>
        <p:nvSpPr>
          <p:cNvPr id="1263" name="Google Shape;1263;p7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Improve the availability of your applications that run on AWS by:</a:t>
            </a:r>
            <a:endParaRPr/>
          </a:p>
          <a:p>
            <a:pPr indent="-228600" lvl="0" marL="228600" rtl="0" algn="l">
              <a:lnSpc>
                <a:spcPct val="90000"/>
              </a:lnSpc>
              <a:spcBef>
                <a:spcPts val="1000"/>
              </a:spcBef>
              <a:spcAft>
                <a:spcPts val="0"/>
              </a:spcAft>
              <a:buClr>
                <a:schemeClr val="dk1"/>
              </a:buClr>
              <a:buSzPts val="2800"/>
              <a:buChar char="•"/>
            </a:pPr>
            <a:r>
              <a:rPr lang="en-US"/>
              <a:t>Configuring backup and failover scenarios for your own applications</a:t>
            </a:r>
            <a:endParaRPr/>
          </a:p>
          <a:p>
            <a:pPr indent="-228600" lvl="0" marL="228600" rtl="0" algn="l">
              <a:lnSpc>
                <a:spcPct val="90000"/>
              </a:lnSpc>
              <a:spcBef>
                <a:spcPts val="1000"/>
              </a:spcBef>
              <a:spcAft>
                <a:spcPts val="0"/>
              </a:spcAft>
              <a:buClr>
                <a:schemeClr val="dk1"/>
              </a:buClr>
              <a:buSzPts val="2800"/>
              <a:buChar char="•"/>
            </a:pPr>
            <a:r>
              <a:rPr lang="en-US"/>
              <a:t>Enabling highly available multi-region architectures on AWS</a:t>
            </a:r>
            <a:endParaRPr/>
          </a:p>
          <a:p>
            <a:pPr indent="-228600" lvl="0" marL="228600" rtl="0" algn="l">
              <a:lnSpc>
                <a:spcPct val="90000"/>
              </a:lnSpc>
              <a:spcBef>
                <a:spcPts val="1000"/>
              </a:spcBef>
              <a:spcAft>
                <a:spcPts val="0"/>
              </a:spcAft>
              <a:buClr>
                <a:schemeClr val="dk1"/>
              </a:buClr>
              <a:buSzPts val="2800"/>
              <a:buChar char="•"/>
            </a:pPr>
            <a:r>
              <a:rPr lang="en-US"/>
              <a:t>Creating health checks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264" name="Google Shape;1264;p77"/>
          <p:cNvPicPr preferRelativeResize="0"/>
          <p:nvPr/>
        </p:nvPicPr>
        <p:blipFill rotWithShape="1">
          <a:blip r:embed="rId3">
            <a:alphaModFix/>
          </a:blip>
          <a:srcRect b="0" l="0" r="0" t="0"/>
          <a:stretch/>
        </p:blipFill>
        <p:spPr>
          <a:xfrm>
            <a:off x="2884010" y="3724175"/>
            <a:ext cx="6423980" cy="2632175"/>
          </a:xfrm>
          <a:prstGeom prst="rect">
            <a:avLst/>
          </a:prstGeom>
          <a:noFill/>
          <a:ln>
            <a:noFill/>
          </a:ln>
        </p:spPr>
      </p:pic>
      <p:sp>
        <p:nvSpPr>
          <p:cNvPr id="1265" name="Google Shape;1265;p7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266" name="Google Shape;1266;p7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7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DNS failover for a multi-tiered web application</a:t>
            </a:r>
            <a:endParaRPr/>
          </a:p>
        </p:txBody>
      </p:sp>
      <p:grpSp>
        <p:nvGrpSpPr>
          <p:cNvPr id="1272" name="Google Shape;1272;p78"/>
          <p:cNvGrpSpPr/>
          <p:nvPr/>
        </p:nvGrpSpPr>
        <p:grpSpPr>
          <a:xfrm>
            <a:off x="903134" y="1199772"/>
            <a:ext cx="10385732" cy="5529112"/>
            <a:chOff x="244199" y="1199772"/>
            <a:chExt cx="10385732" cy="5529112"/>
          </a:xfrm>
        </p:grpSpPr>
        <p:sp>
          <p:nvSpPr>
            <p:cNvPr id="1273" name="Google Shape;1273;p78"/>
            <p:cNvSpPr txBox="1"/>
            <p:nvPr/>
          </p:nvSpPr>
          <p:spPr>
            <a:xfrm>
              <a:off x="3257373" y="5596922"/>
              <a:ext cx="13947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Secondary</a:t>
              </a:r>
              <a:endParaRPr/>
            </a:p>
          </p:txBody>
        </p:sp>
        <p:sp>
          <p:nvSpPr>
            <p:cNvPr id="1274" name="Google Shape;1274;p78"/>
            <p:cNvSpPr/>
            <p:nvPr/>
          </p:nvSpPr>
          <p:spPr>
            <a:xfrm>
              <a:off x="8422418" y="2032032"/>
              <a:ext cx="2060978" cy="3892134"/>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 B</a:t>
              </a:r>
              <a:endParaRPr/>
            </a:p>
          </p:txBody>
        </p:sp>
        <p:sp>
          <p:nvSpPr>
            <p:cNvPr id="1275" name="Google Shape;1275;p78"/>
            <p:cNvSpPr/>
            <p:nvPr/>
          </p:nvSpPr>
          <p:spPr>
            <a:xfrm>
              <a:off x="6261099" y="2032032"/>
              <a:ext cx="2057400" cy="3892134"/>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 A</a:t>
              </a:r>
              <a:endParaRPr/>
            </a:p>
          </p:txBody>
        </p:sp>
        <p:sp>
          <p:nvSpPr>
            <p:cNvPr id="1276" name="Google Shape;1276;p78"/>
            <p:cNvSpPr txBox="1"/>
            <p:nvPr/>
          </p:nvSpPr>
          <p:spPr>
            <a:xfrm>
              <a:off x="6320261" y="4846948"/>
              <a:ext cx="2060979"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Relational Database Service (Amazon RDS)</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instance</a:t>
              </a:r>
              <a:endParaRPr/>
            </a:p>
          </p:txBody>
        </p:sp>
        <p:sp>
          <p:nvSpPr>
            <p:cNvPr id="1277" name="Google Shape;1277;p78"/>
            <p:cNvSpPr txBox="1"/>
            <p:nvPr/>
          </p:nvSpPr>
          <p:spPr>
            <a:xfrm>
              <a:off x="8421351" y="4842444"/>
              <a:ext cx="1904287"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Relational Database Service (Amazon RDS)</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instance</a:t>
              </a:r>
              <a:endParaRPr/>
            </a:p>
          </p:txBody>
        </p:sp>
        <p:cxnSp>
          <p:nvCxnSpPr>
            <p:cNvPr id="1278" name="Google Shape;1278;p78"/>
            <p:cNvCxnSpPr/>
            <p:nvPr/>
          </p:nvCxnSpPr>
          <p:spPr>
            <a:xfrm flipH="1" rot="10800000">
              <a:off x="7732927" y="4440416"/>
              <a:ext cx="1343419" cy="4019"/>
            </a:xfrm>
            <a:prstGeom prst="straightConnector1">
              <a:avLst/>
            </a:prstGeom>
            <a:noFill/>
            <a:ln cap="flat" cmpd="sng" w="12700">
              <a:solidFill>
                <a:schemeClr val="dk1"/>
              </a:solidFill>
              <a:prstDash val="solid"/>
              <a:miter lim="800000"/>
              <a:headEnd len="sm" w="sm" type="none"/>
              <a:tailEnd len="med" w="med" type="stealth"/>
            </a:ln>
          </p:spPr>
        </p:cxnSp>
        <p:sp>
          <p:nvSpPr>
            <p:cNvPr id="1279" name="Google Shape;1279;p78"/>
            <p:cNvSpPr txBox="1"/>
            <p:nvPr/>
          </p:nvSpPr>
          <p:spPr>
            <a:xfrm>
              <a:off x="711160" y="4893766"/>
              <a:ext cx="98425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User</a:t>
              </a:r>
              <a:endParaRPr/>
            </a:p>
          </p:txBody>
        </p:sp>
        <p:cxnSp>
          <p:nvCxnSpPr>
            <p:cNvPr id="1280" name="Google Shape;1280;p78"/>
            <p:cNvCxnSpPr>
              <a:stCxn id="1281" idx="1"/>
              <a:endCxn id="1282" idx="3"/>
            </p:cNvCxnSpPr>
            <p:nvPr/>
          </p:nvCxnSpPr>
          <p:spPr>
            <a:xfrm rot="10800000">
              <a:off x="1431940" y="4640732"/>
              <a:ext cx="1454400" cy="0"/>
            </a:xfrm>
            <a:prstGeom prst="straightConnector1">
              <a:avLst/>
            </a:prstGeom>
            <a:noFill/>
            <a:ln cap="flat" cmpd="sng" w="12700">
              <a:solidFill>
                <a:schemeClr val="dk1"/>
              </a:solidFill>
              <a:prstDash val="solid"/>
              <a:miter lim="800000"/>
              <a:headEnd len="sm" w="sm" type="none"/>
              <a:tailEnd len="sm" w="sm" type="none"/>
            </a:ln>
          </p:spPr>
        </p:cxnSp>
        <p:cxnSp>
          <p:nvCxnSpPr>
            <p:cNvPr id="1283" name="Google Shape;1283;p78"/>
            <p:cNvCxnSpPr>
              <a:stCxn id="1284" idx="2"/>
              <a:endCxn id="1285" idx="0"/>
            </p:cNvCxnSpPr>
            <p:nvPr/>
          </p:nvCxnSpPr>
          <p:spPr>
            <a:xfrm flipH="1">
              <a:off x="7157381" y="2082916"/>
              <a:ext cx="1220700" cy="887400"/>
            </a:xfrm>
            <a:prstGeom prst="straightConnector1">
              <a:avLst/>
            </a:prstGeom>
            <a:noFill/>
            <a:ln cap="flat" cmpd="sng" w="12700">
              <a:solidFill>
                <a:schemeClr val="dk1"/>
              </a:solidFill>
              <a:prstDash val="solid"/>
              <a:miter lim="800000"/>
              <a:headEnd len="sm" w="sm" type="none"/>
              <a:tailEnd len="med" w="med" type="stealth"/>
            </a:ln>
          </p:spPr>
        </p:cxnSp>
        <p:cxnSp>
          <p:nvCxnSpPr>
            <p:cNvPr id="1286" name="Google Shape;1286;p78"/>
            <p:cNvCxnSpPr>
              <a:stCxn id="1284" idx="2"/>
              <a:endCxn id="1287" idx="0"/>
            </p:cNvCxnSpPr>
            <p:nvPr/>
          </p:nvCxnSpPr>
          <p:spPr>
            <a:xfrm>
              <a:off x="8378081" y="2082916"/>
              <a:ext cx="1273800" cy="887400"/>
            </a:xfrm>
            <a:prstGeom prst="straightConnector1">
              <a:avLst/>
            </a:prstGeom>
            <a:noFill/>
            <a:ln cap="flat" cmpd="sng" w="12700">
              <a:solidFill>
                <a:schemeClr val="dk1"/>
              </a:solidFill>
              <a:prstDash val="solid"/>
              <a:miter lim="800000"/>
              <a:headEnd len="sm" w="sm" type="none"/>
              <a:tailEnd len="med" w="med" type="stealth"/>
            </a:ln>
          </p:spPr>
        </p:cxnSp>
        <p:cxnSp>
          <p:nvCxnSpPr>
            <p:cNvPr id="1288" name="Google Shape;1288;p78"/>
            <p:cNvCxnSpPr>
              <a:stCxn id="1285" idx="2"/>
              <a:endCxn id="1289" idx="0"/>
            </p:cNvCxnSpPr>
            <p:nvPr/>
          </p:nvCxnSpPr>
          <p:spPr>
            <a:xfrm>
              <a:off x="7157411" y="3518814"/>
              <a:ext cx="0" cy="699000"/>
            </a:xfrm>
            <a:prstGeom prst="straightConnector1">
              <a:avLst/>
            </a:prstGeom>
            <a:noFill/>
            <a:ln cap="flat" cmpd="sng" w="12700">
              <a:solidFill>
                <a:schemeClr val="dk1"/>
              </a:solidFill>
              <a:prstDash val="solid"/>
              <a:miter lim="800000"/>
              <a:headEnd len="sm" w="sm" type="none"/>
              <a:tailEnd len="med" w="med" type="stealth"/>
            </a:ln>
          </p:spPr>
        </p:cxnSp>
        <p:cxnSp>
          <p:nvCxnSpPr>
            <p:cNvPr id="1290" name="Google Shape;1290;p78"/>
            <p:cNvCxnSpPr>
              <a:stCxn id="1287" idx="2"/>
              <a:endCxn id="1289" idx="3"/>
            </p:cNvCxnSpPr>
            <p:nvPr/>
          </p:nvCxnSpPr>
          <p:spPr>
            <a:xfrm flipH="1">
              <a:off x="7431862" y="3518812"/>
              <a:ext cx="2220000" cy="973500"/>
            </a:xfrm>
            <a:prstGeom prst="straightConnector1">
              <a:avLst/>
            </a:prstGeom>
            <a:noFill/>
            <a:ln cap="flat" cmpd="sng" w="12700">
              <a:solidFill>
                <a:schemeClr val="dk1"/>
              </a:solidFill>
              <a:prstDash val="solid"/>
              <a:miter lim="800000"/>
              <a:headEnd len="sm" w="sm" type="none"/>
              <a:tailEnd len="med" w="med" type="stealth"/>
            </a:ln>
          </p:spPr>
        </p:cxnSp>
        <p:cxnSp>
          <p:nvCxnSpPr>
            <p:cNvPr id="1291" name="Google Shape;1291;p78"/>
            <p:cNvCxnSpPr>
              <a:stCxn id="1281" idx="3"/>
              <a:endCxn id="1284" idx="1"/>
            </p:cNvCxnSpPr>
            <p:nvPr/>
          </p:nvCxnSpPr>
          <p:spPr>
            <a:xfrm flipH="1" rot="10800000">
              <a:off x="3597540" y="1808732"/>
              <a:ext cx="4506300" cy="2832000"/>
            </a:xfrm>
            <a:prstGeom prst="bentConnector3">
              <a:avLst>
                <a:gd fmla="val 35377" name="adj1"/>
              </a:avLst>
            </a:prstGeom>
            <a:noFill/>
            <a:ln cap="flat" cmpd="sng" w="12700">
              <a:solidFill>
                <a:srgbClr val="474746"/>
              </a:solidFill>
              <a:prstDash val="solid"/>
              <a:miter lim="800000"/>
              <a:headEnd len="sm" w="sm" type="none"/>
              <a:tailEnd len="med" w="med" type="triangle"/>
            </a:ln>
          </p:spPr>
        </p:cxnSp>
        <p:sp>
          <p:nvSpPr>
            <p:cNvPr id="1292" name="Google Shape;1292;p78"/>
            <p:cNvSpPr txBox="1"/>
            <p:nvPr/>
          </p:nvSpPr>
          <p:spPr>
            <a:xfrm>
              <a:off x="4381174" y="6144109"/>
              <a:ext cx="144273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S3 static website</a:t>
              </a:r>
              <a:endParaRPr/>
            </a:p>
          </p:txBody>
        </p:sp>
        <p:cxnSp>
          <p:nvCxnSpPr>
            <p:cNvPr id="1293" name="Google Shape;1293;p78"/>
            <p:cNvCxnSpPr>
              <a:stCxn id="1294" idx="2"/>
            </p:cNvCxnSpPr>
            <p:nvPr/>
          </p:nvCxnSpPr>
          <p:spPr>
            <a:xfrm flipH="1" rot="-5400000">
              <a:off x="3779089" y="5045109"/>
              <a:ext cx="346800" cy="1421100"/>
            </a:xfrm>
            <a:prstGeom prst="bentConnector2">
              <a:avLst/>
            </a:prstGeom>
            <a:noFill/>
            <a:ln cap="flat" cmpd="sng" w="12700">
              <a:solidFill>
                <a:srgbClr val="474746"/>
              </a:solidFill>
              <a:prstDash val="dash"/>
              <a:miter lim="800000"/>
              <a:headEnd len="sm" w="sm" type="none"/>
              <a:tailEnd len="med" w="med" type="triangle"/>
            </a:ln>
          </p:spPr>
        </p:cxnSp>
        <p:sp>
          <p:nvSpPr>
            <p:cNvPr id="1295" name="Google Shape;1295;p78"/>
            <p:cNvSpPr txBox="1"/>
            <p:nvPr/>
          </p:nvSpPr>
          <p:spPr>
            <a:xfrm>
              <a:off x="3957760" y="4301095"/>
              <a:ext cx="13947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Primary</a:t>
              </a:r>
              <a:endParaRPr/>
            </a:p>
          </p:txBody>
        </p:sp>
        <p:sp>
          <p:nvSpPr>
            <p:cNvPr id="1296" name="Google Shape;1296;p78"/>
            <p:cNvSpPr txBox="1"/>
            <p:nvPr/>
          </p:nvSpPr>
          <p:spPr>
            <a:xfrm>
              <a:off x="6407500" y="3516874"/>
              <a:ext cx="148486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EC2</a:t>
              </a:r>
              <a:endParaRPr/>
            </a:p>
          </p:txBody>
        </p:sp>
        <p:sp>
          <p:nvSpPr>
            <p:cNvPr id="1297" name="Google Shape;1297;p78"/>
            <p:cNvSpPr/>
            <p:nvPr/>
          </p:nvSpPr>
          <p:spPr>
            <a:xfrm>
              <a:off x="244199" y="1242628"/>
              <a:ext cx="2751621" cy="2678718"/>
            </a:xfrm>
            <a:prstGeom prst="wedgeRectCallout">
              <a:avLst>
                <a:gd fmla="val 42103" name="adj1"/>
                <a:gd fmla="val 67901" name="adj2"/>
              </a:avLst>
            </a:prstGeom>
            <a:solidFill>
              <a:schemeClr val="lt1"/>
            </a:solidFill>
            <a:ln cap="flat" cmpd="sng" w="2857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rgbClr val="474746"/>
                  </a:solidFill>
                  <a:latin typeface="Arial"/>
                  <a:ea typeface="Arial"/>
                  <a:cs typeface="Arial"/>
                  <a:sym typeface="Arial"/>
                </a:rPr>
                <a:t>Record Sets</a:t>
              </a:r>
              <a:endParaRPr/>
            </a:p>
            <a:p>
              <a:pPr indent="0" lvl="0" marL="0" marR="0" rtl="0" algn="l">
                <a:spcBef>
                  <a:spcPts val="0"/>
                </a:spcBef>
                <a:spcAft>
                  <a:spcPts val="0"/>
                </a:spcAft>
                <a:buNone/>
              </a:pPr>
              <a:r>
                <a:rPr b="1" lang="en-US" sz="1800">
                  <a:solidFill>
                    <a:srgbClr val="474746"/>
                  </a:solidFill>
                  <a:latin typeface="Arial"/>
                  <a:ea typeface="Arial"/>
                  <a:cs typeface="Arial"/>
                  <a:sym typeface="Arial"/>
                </a:rPr>
                <a:t>CNAME www</a:t>
              </a:r>
              <a:endParaRPr/>
            </a:p>
            <a:p>
              <a:pPr indent="0" lvl="0" marL="0" marR="0" rtl="0" algn="l">
                <a:spcBef>
                  <a:spcPts val="0"/>
                </a:spcBef>
                <a:spcAft>
                  <a:spcPts val="0"/>
                </a:spcAft>
                <a:buNone/>
              </a:pPr>
              <a:br>
                <a:rPr b="1" lang="en-US" sz="1600">
                  <a:solidFill>
                    <a:srgbClr val="474746"/>
                  </a:solidFill>
                  <a:latin typeface="Arial"/>
                  <a:ea typeface="Arial"/>
                  <a:cs typeface="Arial"/>
                  <a:sym typeface="Arial"/>
                </a:rPr>
              </a:br>
              <a:r>
                <a:rPr lang="en-US" sz="1600">
                  <a:solidFill>
                    <a:srgbClr val="474746"/>
                  </a:solidFill>
                  <a:latin typeface="Arial"/>
                  <a:ea typeface="Arial"/>
                  <a:cs typeface="Arial"/>
                  <a:sym typeface="Arial"/>
                </a:rPr>
                <a:t>elastic_load_balancer</a:t>
              </a:r>
              <a:br>
                <a:rPr lang="en-US" sz="1600">
                  <a:solidFill>
                    <a:srgbClr val="474746"/>
                  </a:solidFill>
                  <a:latin typeface="Arial"/>
                  <a:ea typeface="Arial"/>
                  <a:cs typeface="Arial"/>
                  <a:sym typeface="Arial"/>
                </a:rPr>
              </a:br>
              <a:r>
                <a:rPr lang="en-US" sz="1600">
                  <a:solidFill>
                    <a:srgbClr val="474746"/>
                  </a:solidFill>
                  <a:latin typeface="Arial"/>
                  <a:ea typeface="Arial"/>
                  <a:cs typeface="Arial"/>
                  <a:sym typeface="Arial"/>
                </a:rPr>
                <a:t>Routing Policy = Failover</a:t>
              </a:r>
              <a:endParaRPr/>
            </a:p>
            <a:p>
              <a:pPr indent="0" lvl="0" marL="0" marR="0" rtl="0" algn="l">
                <a:spcBef>
                  <a:spcPts val="0"/>
                </a:spcBef>
                <a:spcAft>
                  <a:spcPts val="0"/>
                </a:spcAft>
                <a:buNone/>
              </a:pPr>
              <a:r>
                <a:rPr lang="en-US" sz="1600">
                  <a:solidFill>
                    <a:srgbClr val="474746"/>
                  </a:solidFill>
                  <a:latin typeface="Arial"/>
                  <a:ea typeface="Arial"/>
                  <a:cs typeface="Arial"/>
                  <a:sym typeface="Arial"/>
                </a:rPr>
                <a:t>Record Type = Primary</a:t>
              </a:r>
              <a:endParaRPr/>
            </a:p>
            <a:p>
              <a:pPr indent="0" lvl="0" marL="0" marR="0" rtl="0" algn="l">
                <a:spcBef>
                  <a:spcPts val="0"/>
                </a:spcBef>
                <a:spcAft>
                  <a:spcPts val="0"/>
                </a:spcAft>
                <a:buNone/>
              </a:pPr>
              <a:r>
                <a:t/>
              </a:r>
              <a:endParaRPr b="1" sz="1600">
                <a:solidFill>
                  <a:srgbClr val="474746"/>
                </a:solidFill>
                <a:latin typeface="Arial"/>
                <a:ea typeface="Arial"/>
                <a:cs typeface="Arial"/>
                <a:sym typeface="Arial"/>
              </a:endParaRPr>
            </a:p>
            <a:p>
              <a:pPr indent="0" lvl="0" marL="0" marR="0" rtl="0" algn="l">
                <a:spcBef>
                  <a:spcPts val="0"/>
                </a:spcBef>
                <a:spcAft>
                  <a:spcPts val="0"/>
                </a:spcAft>
                <a:buNone/>
              </a:pPr>
              <a:r>
                <a:rPr lang="en-US" sz="1600">
                  <a:solidFill>
                    <a:srgbClr val="474746"/>
                  </a:solidFill>
                  <a:latin typeface="Arial"/>
                  <a:ea typeface="Arial"/>
                  <a:cs typeface="Arial"/>
                  <a:sym typeface="Arial"/>
                </a:rPr>
                <a:t>Amazon S3 website</a:t>
              </a:r>
              <a:br>
                <a:rPr lang="en-US" sz="1600">
                  <a:solidFill>
                    <a:srgbClr val="474746"/>
                  </a:solidFill>
                  <a:latin typeface="Arial"/>
                  <a:ea typeface="Arial"/>
                  <a:cs typeface="Arial"/>
                  <a:sym typeface="Arial"/>
                </a:rPr>
              </a:br>
              <a:r>
                <a:rPr lang="en-US" sz="1600">
                  <a:solidFill>
                    <a:srgbClr val="474746"/>
                  </a:solidFill>
                  <a:latin typeface="Arial"/>
                  <a:ea typeface="Arial"/>
                  <a:cs typeface="Arial"/>
                  <a:sym typeface="Arial"/>
                </a:rPr>
                <a:t>Routing Policy = Failover</a:t>
              </a:r>
              <a:endParaRPr/>
            </a:p>
            <a:p>
              <a:pPr indent="0" lvl="0" marL="0" marR="0" rtl="0" algn="l">
                <a:spcBef>
                  <a:spcPts val="0"/>
                </a:spcBef>
                <a:spcAft>
                  <a:spcPts val="0"/>
                </a:spcAft>
                <a:buNone/>
              </a:pPr>
              <a:r>
                <a:rPr lang="en-US" sz="1600">
                  <a:solidFill>
                    <a:srgbClr val="474746"/>
                  </a:solidFill>
                  <a:latin typeface="Arial"/>
                  <a:ea typeface="Arial"/>
                  <a:cs typeface="Arial"/>
                  <a:sym typeface="Arial"/>
                </a:rPr>
                <a:t>Record Type = Secondary</a:t>
              </a:r>
              <a:endParaRPr/>
            </a:p>
          </p:txBody>
        </p:sp>
        <p:sp>
          <p:nvSpPr>
            <p:cNvPr id="1298" name="Google Shape;1298;p78"/>
            <p:cNvSpPr/>
            <p:nvPr/>
          </p:nvSpPr>
          <p:spPr>
            <a:xfrm>
              <a:off x="6123710" y="1199772"/>
              <a:ext cx="4506221" cy="4992510"/>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 AWS Cloud</a:t>
              </a:r>
              <a:endParaRPr/>
            </a:p>
          </p:txBody>
        </p:sp>
        <p:pic>
          <p:nvPicPr>
            <p:cNvPr id="1299" name="Google Shape;1299;p78"/>
            <p:cNvPicPr preferRelativeResize="0"/>
            <p:nvPr/>
          </p:nvPicPr>
          <p:blipFill rotWithShape="1">
            <a:blip r:embed="rId3">
              <a:alphaModFix/>
            </a:blip>
            <a:srcRect b="0" l="0" r="0" t="0"/>
            <a:stretch/>
          </p:blipFill>
          <p:spPr>
            <a:xfrm>
              <a:off x="6123710" y="1199773"/>
              <a:ext cx="457200" cy="457200"/>
            </a:xfrm>
            <a:prstGeom prst="rect">
              <a:avLst/>
            </a:prstGeom>
            <a:noFill/>
            <a:ln>
              <a:noFill/>
            </a:ln>
          </p:spPr>
        </p:pic>
        <p:pic>
          <p:nvPicPr>
            <p:cNvPr id="1284" name="Google Shape;1284;p78"/>
            <p:cNvPicPr preferRelativeResize="0"/>
            <p:nvPr/>
          </p:nvPicPr>
          <p:blipFill rotWithShape="1">
            <a:blip r:embed="rId4">
              <a:alphaModFix/>
            </a:blip>
            <a:srcRect b="0" l="0" r="0" t="0"/>
            <a:stretch/>
          </p:blipFill>
          <p:spPr>
            <a:xfrm>
              <a:off x="8103761" y="1534276"/>
              <a:ext cx="548640" cy="548640"/>
            </a:xfrm>
            <a:prstGeom prst="rect">
              <a:avLst/>
            </a:prstGeom>
            <a:noFill/>
            <a:ln>
              <a:noFill/>
            </a:ln>
          </p:spPr>
        </p:pic>
        <p:pic>
          <p:nvPicPr>
            <p:cNvPr id="1281" name="Google Shape;1281;p78"/>
            <p:cNvPicPr preferRelativeResize="0"/>
            <p:nvPr/>
          </p:nvPicPr>
          <p:blipFill rotWithShape="1">
            <a:blip r:embed="rId5">
              <a:alphaModFix/>
            </a:blip>
            <a:srcRect b="0" l="0" r="0" t="0"/>
            <a:stretch/>
          </p:blipFill>
          <p:spPr>
            <a:xfrm>
              <a:off x="2886340" y="4285132"/>
              <a:ext cx="711200" cy="711200"/>
            </a:xfrm>
            <a:prstGeom prst="rect">
              <a:avLst/>
            </a:prstGeom>
            <a:noFill/>
            <a:ln>
              <a:noFill/>
            </a:ln>
          </p:spPr>
        </p:pic>
        <p:pic>
          <p:nvPicPr>
            <p:cNvPr id="1282" name="Google Shape;1282;p78"/>
            <p:cNvPicPr preferRelativeResize="0"/>
            <p:nvPr/>
          </p:nvPicPr>
          <p:blipFill rotWithShape="1">
            <a:blip r:embed="rId6">
              <a:alphaModFix/>
            </a:blip>
            <a:srcRect b="0" l="0" r="0" t="0"/>
            <a:stretch/>
          </p:blipFill>
          <p:spPr>
            <a:xfrm>
              <a:off x="974685" y="4412132"/>
              <a:ext cx="457200" cy="457200"/>
            </a:xfrm>
            <a:prstGeom prst="rect">
              <a:avLst/>
            </a:prstGeom>
            <a:noFill/>
            <a:ln>
              <a:noFill/>
            </a:ln>
          </p:spPr>
        </p:pic>
        <p:pic>
          <p:nvPicPr>
            <p:cNvPr id="1300" name="Google Shape;1300;p78"/>
            <p:cNvPicPr preferRelativeResize="0"/>
            <p:nvPr/>
          </p:nvPicPr>
          <p:blipFill rotWithShape="1">
            <a:blip r:embed="rId7">
              <a:alphaModFix/>
            </a:blip>
            <a:srcRect b="0" l="0" r="0" t="0"/>
            <a:stretch/>
          </p:blipFill>
          <p:spPr>
            <a:xfrm>
              <a:off x="4782500" y="5552202"/>
              <a:ext cx="640080" cy="640080"/>
            </a:xfrm>
            <a:prstGeom prst="rect">
              <a:avLst/>
            </a:prstGeom>
            <a:noFill/>
            <a:ln>
              <a:noFill/>
            </a:ln>
          </p:spPr>
        </p:pic>
        <p:sp>
          <p:nvSpPr>
            <p:cNvPr id="1301" name="Google Shape;1301;p78"/>
            <p:cNvSpPr/>
            <p:nvPr/>
          </p:nvSpPr>
          <p:spPr>
            <a:xfrm>
              <a:off x="6413504" y="2633624"/>
              <a:ext cx="3912134" cy="1321816"/>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D86613"/>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rgbClr val="D86613"/>
                </a:solidFill>
                <a:latin typeface="Arial"/>
                <a:ea typeface="Arial"/>
                <a:cs typeface="Arial"/>
                <a:sym typeface="Arial"/>
              </a:endParaRPr>
            </a:p>
            <a:p>
              <a:pPr indent="0" lvl="0" marL="0" marR="0" rtl="0" algn="ctr">
                <a:lnSpc>
                  <a:spcPct val="100000"/>
                </a:lnSpc>
                <a:spcBef>
                  <a:spcPts val="0"/>
                </a:spcBef>
                <a:spcAft>
                  <a:spcPts val="0"/>
                </a:spcAft>
                <a:buClr>
                  <a:srgbClr val="D86613"/>
                </a:buClr>
                <a:buSzPts val="1600"/>
                <a:buFont typeface="Arial"/>
                <a:buNone/>
              </a:pPr>
              <a:r>
                <a:rPr b="0" i="0" lang="en-US" sz="1600" u="none" cap="none" strike="noStrike">
                  <a:solidFill>
                    <a:srgbClr val="D86613"/>
                  </a:solidFill>
                  <a:latin typeface="Arial"/>
                  <a:ea typeface="Arial"/>
                  <a:cs typeface="Arial"/>
                  <a:sym typeface="Arial"/>
                </a:rPr>
                <a:t>Auto Scaling group</a:t>
              </a:r>
              <a:endParaRPr/>
            </a:p>
          </p:txBody>
        </p:sp>
        <p:pic>
          <p:nvPicPr>
            <p:cNvPr id="1302" name="Google Shape;1302;p78"/>
            <p:cNvPicPr preferRelativeResize="0"/>
            <p:nvPr/>
          </p:nvPicPr>
          <p:blipFill rotWithShape="1">
            <a:blip r:embed="rId8">
              <a:alphaModFix/>
            </a:blip>
            <a:srcRect b="0" l="0" r="0" t="0"/>
            <a:stretch/>
          </p:blipFill>
          <p:spPr>
            <a:xfrm>
              <a:off x="8206311" y="2633624"/>
              <a:ext cx="330200" cy="330200"/>
            </a:xfrm>
            <a:prstGeom prst="rect">
              <a:avLst/>
            </a:prstGeom>
            <a:noFill/>
            <a:ln>
              <a:noFill/>
            </a:ln>
          </p:spPr>
        </p:pic>
        <p:pic>
          <p:nvPicPr>
            <p:cNvPr id="1285" name="Google Shape;1285;p78"/>
            <p:cNvPicPr preferRelativeResize="0"/>
            <p:nvPr/>
          </p:nvPicPr>
          <p:blipFill rotWithShape="1">
            <a:blip r:embed="rId9">
              <a:alphaModFix/>
            </a:blip>
            <a:srcRect b="0" l="0" r="0" t="0"/>
            <a:stretch/>
          </p:blipFill>
          <p:spPr>
            <a:xfrm>
              <a:off x="6883091" y="2970174"/>
              <a:ext cx="548640" cy="548640"/>
            </a:xfrm>
            <a:prstGeom prst="rect">
              <a:avLst/>
            </a:prstGeom>
            <a:noFill/>
            <a:ln>
              <a:noFill/>
            </a:ln>
          </p:spPr>
        </p:pic>
        <p:pic>
          <p:nvPicPr>
            <p:cNvPr id="1287" name="Google Shape;1287;p78"/>
            <p:cNvPicPr preferRelativeResize="0"/>
            <p:nvPr/>
          </p:nvPicPr>
          <p:blipFill rotWithShape="1">
            <a:blip r:embed="rId9">
              <a:alphaModFix/>
            </a:blip>
            <a:srcRect b="0" l="0" r="0" t="0"/>
            <a:stretch/>
          </p:blipFill>
          <p:spPr>
            <a:xfrm>
              <a:off x="9377542" y="2970172"/>
              <a:ext cx="548640" cy="548640"/>
            </a:xfrm>
            <a:prstGeom prst="rect">
              <a:avLst/>
            </a:prstGeom>
            <a:noFill/>
            <a:ln>
              <a:noFill/>
            </a:ln>
          </p:spPr>
        </p:pic>
        <p:pic>
          <p:nvPicPr>
            <p:cNvPr id="1289" name="Google Shape;1289;p78"/>
            <p:cNvPicPr preferRelativeResize="0"/>
            <p:nvPr/>
          </p:nvPicPr>
          <p:blipFill rotWithShape="1">
            <a:blip r:embed="rId10">
              <a:alphaModFix/>
            </a:blip>
            <a:srcRect b="0" l="0" r="0" t="0"/>
            <a:stretch/>
          </p:blipFill>
          <p:spPr>
            <a:xfrm>
              <a:off x="6883091" y="4217853"/>
              <a:ext cx="548640" cy="548640"/>
            </a:xfrm>
            <a:prstGeom prst="rect">
              <a:avLst/>
            </a:prstGeom>
            <a:noFill/>
            <a:ln>
              <a:noFill/>
            </a:ln>
          </p:spPr>
        </p:pic>
        <p:pic>
          <p:nvPicPr>
            <p:cNvPr id="1303" name="Google Shape;1303;p78"/>
            <p:cNvPicPr preferRelativeResize="0"/>
            <p:nvPr/>
          </p:nvPicPr>
          <p:blipFill rotWithShape="1">
            <a:blip r:embed="rId10">
              <a:alphaModFix/>
            </a:blip>
            <a:srcRect b="0" l="0" r="0" t="0"/>
            <a:stretch/>
          </p:blipFill>
          <p:spPr>
            <a:xfrm>
              <a:off x="9377541" y="4217853"/>
              <a:ext cx="548640" cy="548640"/>
            </a:xfrm>
            <a:prstGeom prst="rect">
              <a:avLst/>
            </a:prstGeom>
            <a:noFill/>
            <a:ln>
              <a:noFill/>
            </a:ln>
          </p:spPr>
        </p:pic>
        <p:sp>
          <p:nvSpPr>
            <p:cNvPr id="1304" name="Google Shape;1304;p78"/>
            <p:cNvSpPr txBox="1"/>
            <p:nvPr/>
          </p:nvSpPr>
          <p:spPr>
            <a:xfrm>
              <a:off x="8898972" y="3476046"/>
              <a:ext cx="148486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EC2</a:t>
              </a:r>
              <a:endParaRPr/>
            </a:p>
          </p:txBody>
        </p:sp>
        <p:sp>
          <p:nvSpPr>
            <p:cNvPr id="1294" name="Google Shape;1294;p78"/>
            <p:cNvSpPr txBox="1"/>
            <p:nvPr/>
          </p:nvSpPr>
          <p:spPr>
            <a:xfrm>
              <a:off x="2499507" y="4997484"/>
              <a:ext cx="148486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Route 53</a:t>
              </a:r>
              <a:endParaRPr/>
            </a:p>
          </p:txBody>
        </p:sp>
      </p:grpSp>
      <p:sp>
        <p:nvSpPr>
          <p:cNvPr id="1305" name="Google Shape;1305;p7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2019, Amazon Web Services, Inc. or its Affiliates. All rights reserved.</a:t>
            </a:r>
            <a:endParaRPr/>
          </a:p>
        </p:txBody>
      </p:sp>
      <p:sp>
        <p:nvSpPr>
          <p:cNvPr id="1306" name="Google Shape;1306;p7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79"/>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Section 5 key takeaways</a:t>
            </a:r>
            <a:endParaRPr/>
          </a:p>
        </p:txBody>
      </p:sp>
      <p:pic>
        <p:nvPicPr>
          <p:cNvPr id="1312" name="Google Shape;1312;p79"/>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1313" name="Google Shape;1313;p79"/>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latin typeface="Arial"/>
                <a:ea typeface="Arial"/>
                <a:cs typeface="Arial"/>
                <a:sym typeface="Arial"/>
              </a:rPr>
              <a:t>Amazon Route 53 is a highly available and scalable cloud DNS web service that translates domain names into numeric IP addresses.</a:t>
            </a:r>
            <a:endParaRPr/>
          </a:p>
          <a:p>
            <a:pPr indent="-228600" lvl="0" marL="228600" rtl="0" algn="l">
              <a:lnSpc>
                <a:spcPct val="90000"/>
              </a:lnSpc>
              <a:spcBef>
                <a:spcPts val="1000"/>
              </a:spcBef>
              <a:spcAft>
                <a:spcPts val="0"/>
              </a:spcAft>
              <a:buClr>
                <a:schemeClr val="dk1"/>
              </a:buClr>
              <a:buSzPts val="2400"/>
              <a:buChar char="•"/>
            </a:pPr>
            <a:r>
              <a:rPr lang="en-US" sz="2400">
                <a:latin typeface="Arial"/>
                <a:ea typeface="Arial"/>
                <a:cs typeface="Arial"/>
                <a:sym typeface="Arial"/>
              </a:rPr>
              <a:t>Amazon Route 53 supports several types of routing policies.</a:t>
            </a:r>
            <a:endParaRPr/>
          </a:p>
          <a:p>
            <a:pPr indent="-228600" lvl="0" marL="228600" rtl="0" algn="l">
              <a:lnSpc>
                <a:spcPct val="90000"/>
              </a:lnSpc>
              <a:spcBef>
                <a:spcPts val="1000"/>
              </a:spcBef>
              <a:spcAft>
                <a:spcPts val="0"/>
              </a:spcAft>
              <a:buClr>
                <a:schemeClr val="dk1"/>
              </a:buClr>
              <a:buSzPts val="2400"/>
              <a:buChar char="•"/>
            </a:pPr>
            <a:r>
              <a:rPr lang="en-US" sz="2400">
                <a:latin typeface="Arial"/>
                <a:ea typeface="Arial"/>
                <a:cs typeface="Arial"/>
                <a:sym typeface="Arial"/>
              </a:rPr>
              <a:t>Multi-Region deployment improves your application’s performance for a global audience.</a:t>
            </a:r>
            <a:endParaRPr/>
          </a:p>
          <a:p>
            <a:pPr indent="-228600" lvl="0" marL="228600" rtl="0" algn="l">
              <a:lnSpc>
                <a:spcPct val="90000"/>
              </a:lnSpc>
              <a:spcBef>
                <a:spcPts val="1000"/>
              </a:spcBef>
              <a:spcAft>
                <a:spcPts val="0"/>
              </a:spcAft>
              <a:buClr>
                <a:schemeClr val="dk1"/>
              </a:buClr>
              <a:buSzPts val="2400"/>
              <a:buChar char="•"/>
            </a:pPr>
            <a:r>
              <a:rPr lang="en-US" sz="2400">
                <a:latin typeface="Arial"/>
                <a:ea typeface="Arial"/>
                <a:cs typeface="Arial"/>
                <a:sym typeface="Arial"/>
              </a:rPr>
              <a:t>You can use Amazon Route 53 failover to improve the availability of your applications.</a:t>
            </a:r>
            <a:endParaRPr/>
          </a:p>
        </p:txBody>
      </p:sp>
      <p:sp>
        <p:nvSpPr>
          <p:cNvPr id="1314" name="Google Shape;1314;p79"/>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15" name="Google Shape;1315;p79"/>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80"/>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5: Networking and Content Delivery</a:t>
            </a:r>
            <a:endParaRPr/>
          </a:p>
        </p:txBody>
      </p:sp>
      <p:sp>
        <p:nvSpPr>
          <p:cNvPr id="1321" name="Google Shape;1321;p8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6: Amazon CloudFront</a:t>
            </a:r>
            <a:endParaRPr/>
          </a:p>
        </p:txBody>
      </p:sp>
      <p:sp>
        <p:nvSpPr>
          <p:cNvPr id="1322" name="Google Shape;1322;p8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8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Content delivery and network latency</a:t>
            </a:r>
            <a:endParaRPr/>
          </a:p>
        </p:txBody>
      </p:sp>
      <p:grpSp>
        <p:nvGrpSpPr>
          <p:cNvPr id="1328" name="Google Shape;1328;p81"/>
          <p:cNvGrpSpPr/>
          <p:nvPr/>
        </p:nvGrpSpPr>
        <p:grpSpPr>
          <a:xfrm>
            <a:off x="805668" y="1762800"/>
            <a:ext cx="10826450" cy="4162116"/>
            <a:chOff x="805668" y="1762800"/>
            <a:chExt cx="10826450" cy="4162116"/>
          </a:xfrm>
        </p:grpSpPr>
        <p:grpSp>
          <p:nvGrpSpPr>
            <p:cNvPr id="1329" name="Google Shape;1329;p81"/>
            <p:cNvGrpSpPr/>
            <p:nvPr/>
          </p:nvGrpSpPr>
          <p:grpSpPr>
            <a:xfrm>
              <a:off x="805668" y="4268357"/>
              <a:ext cx="1005840" cy="1375172"/>
              <a:chOff x="805668" y="4268357"/>
              <a:chExt cx="1005840" cy="1375172"/>
            </a:xfrm>
          </p:grpSpPr>
          <p:pic>
            <p:nvPicPr>
              <p:cNvPr id="1330" name="Google Shape;1330;p81"/>
              <p:cNvPicPr preferRelativeResize="0"/>
              <p:nvPr/>
            </p:nvPicPr>
            <p:blipFill rotWithShape="1">
              <a:blip r:embed="rId3">
                <a:alphaModFix/>
              </a:blip>
              <a:srcRect b="0" l="0" r="0" t="0"/>
              <a:stretch/>
            </p:blipFill>
            <p:spPr>
              <a:xfrm>
                <a:off x="805668" y="4268357"/>
                <a:ext cx="1005840" cy="1005840"/>
              </a:xfrm>
              <a:prstGeom prst="rect">
                <a:avLst/>
              </a:prstGeom>
              <a:noFill/>
              <a:ln>
                <a:noFill/>
              </a:ln>
            </p:spPr>
          </p:pic>
          <p:sp>
            <p:nvSpPr>
              <p:cNvPr id="1331" name="Google Shape;1331;p81"/>
              <p:cNvSpPr txBox="1"/>
              <p:nvPr/>
            </p:nvSpPr>
            <p:spPr>
              <a:xfrm>
                <a:off x="987827" y="5274197"/>
                <a:ext cx="6415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User</a:t>
                </a:r>
                <a:endParaRPr/>
              </a:p>
            </p:txBody>
          </p:sp>
        </p:grpSp>
        <p:grpSp>
          <p:nvGrpSpPr>
            <p:cNvPr id="1332" name="Google Shape;1332;p81"/>
            <p:cNvGrpSpPr/>
            <p:nvPr/>
          </p:nvGrpSpPr>
          <p:grpSpPr>
            <a:xfrm>
              <a:off x="10152226" y="1762800"/>
              <a:ext cx="1479892" cy="1466612"/>
              <a:chOff x="10152226" y="1762800"/>
              <a:chExt cx="1479892" cy="1466612"/>
            </a:xfrm>
          </p:grpSpPr>
          <p:pic>
            <p:nvPicPr>
              <p:cNvPr id="1333" name="Google Shape;1333;p81"/>
              <p:cNvPicPr preferRelativeResize="0"/>
              <p:nvPr/>
            </p:nvPicPr>
            <p:blipFill rotWithShape="1">
              <a:blip r:embed="rId4">
                <a:alphaModFix/>
              </a:blip>
              <a:srcRect b="0" l="0" r="0" t="0"/>
              <a:stretch/>
            </p:blipFill>
            <p:spPr>
              <a:xfrm>
                <a:off x="10343527" y="1762800"/>
                <a:ext cx="1097280" cy="1097280"/>
              </a:xfrm>
              <a:prstGeom prst="rect">
                <a:avLst/>
              </a:prstGeom>
              <a:noFill/>
              <a:ln>
                <a:noFill/>
              </a:ln>
            </p:spPr>
          </p:pic>
          <p:sp>
            <p:nvSpPr>
              <p:cNvPr id="1334" name="Google Shape;1334;p81"/>
              <p:cNvSpPr txBox="1"/>
              <p:nvPr/>
            </p:nvSpPr>
            <p:spPr>
              <a:xfrm>
                <a:off x="10152226" y="2860080"/>
                <a:ext cx="147989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Origin server</a:t>
                </a:r>
                <a:endParaRPr/>
              </a:p>
            </p:txBody>
          </p:sp>
        </p:grpSp>
        <p:sp>
          <p:nvSpPr>
            <p:cNvPr id="1335" name="Google Shape;1335;p81"/>
            <p:cNvSpPr/>
            <p:nvPr/>
          </p:nvSpPr>
          <p:spPr>
            <a:xfrm>
              <a:off x="3930396" y="3502940"/>
              <a:ext cx="1005840" cy="548640"/>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Router</a:t>
              </a:r>
              <a:endParaRPr/>
            </a:p>
          </p:txBody>
        </p:sp>
        <p:sp>
          <p:nvSpPr>
            <p:cNvPr id="1336" name="Google Shape;1336;p81"/>
            <p:cNvSpPr/>
            <p:nvPr/>
          </p:nvSpPr>
          <p:spPr>
            <a:xfrm>
              <a:off x="6638623" y="3066711"/>
              <a:ext cx="1005840" cy="548640"/>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Router</a:t>
              </a:r>
              <a:endParaRPr/>
            </a:p>
          </p:txBody>
        </p:sp>
        <p:sp>
          <p:nvSpPr>
            <p:cNvPr id="1337" name="Google Shape;1337;p81"/>
            <p:cNvSpPr/>
            <p:nvPr/>
          </p:nvSpPr>
          <p:spPr>
            <a:xfrm>
              <a:off x="5800423" y="4910223"/>
              <a:ext cx="1005840" cy="548640"/>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Router</a:t>
              </a:r>
              <a:endParaRPr/>
            </a:p>
          </p:txBody>
        </p:sp>
        <p:cxnSp>
          <p:nvCxnSpPr>
            <p:cNvPr id="1338" name="Google Shape;1338;p81"/>
            <p:cNvCxnSpPr>
              <a:endCxn id="1335" idx="1"/>
            </p:cNvCxnSpPr>
            <p:nvPr/>
          </p:nvCxnSpPr>
          <p:spPr>
            <a:xfrm flipH="1" rot="10800000">
              <a:off x="2777496" y="3777260"/>
              <a:ext cx="1152900" cy="365700"/>
            </a:xfrm>
            <a:prstGeom prst="straightConnector1">
              <a:avLst/>
            </a:prstGeom>
            <a:noFill/>
            <a:ln cap="flat" cmpd="sng" w="38100">
              <a:solidFill>
                <a:schemeClr val="accent1"/>
              </a:solidFill>
              <a:prstDash val="solid"/>
              <a:miter lim="800000"/>
              <a:headEnd len="sm" w="sm" type="none"/>
              <a:tailEnd len="sm" w="sm" type="none"/>
            </a:ln>
          </p:spPr>
        </p:cxnSp>
        <p:cxnSp>
          <p:nvCxnSpPr>
            <p:cNvPr id="1339" name="Google Shape;1339;p81"/>
            <p:cNvCxnSpPr>
              <a:endCxn id="1336" idx="1"/>
            </p:cNvCxnSpPr>
            <p:nvPr/>
          </p:nvCxnSpPr>
          <p:spPr>
            <a:xfrm flipH="1" rot="10800000">
              <a:off x="4936123" y="3341031"/>
              <a:ext cx="1702500" cy="274200"/>
            </a:xfrm>
            <a:prstGeom prst="straightConnector1">
              <a:avLst/>
            </a:prstGeom>
            <a:noFill/>
            <a:ln cap="flat" cmpd="sng" w="38100">
              <a:solidFill>
                <a:schemeClr val="accent1"/>
              </a:solidFill>
              <a:prstDash val="solid"/>
              <a:miter lim="800000"/>
              <a:headEnd len="sm" w="sm" type="none"/>
              <a:tailEnd len="sm" w="sm" type="none"/>
            </a:ln>
          </p:spPr>
        </p:cxnSp>
        <p:cxnSp>
          <p:nvCxnSpPr>
            <p:cNvPr id="1340" name="Google Shape;1340;p81"/>
            <p:cNvCxnSpPr/>
            <p:nvPr/>
          </p:nvCxnSpPr>
          <p:spPr>
            <a:xfrm rot="10800000">
              <a:off x="6028366" y="2040890"/>
              <a:ext cx="860148" cy="1025821"/>
            </a:xfrm>
            <a:prstGeom prst="straightConnector1">
              <a:avLst/>
            </a:prstGeom>
            <a:noFill/>
            <a:ln cap="flat" cmpd="sng" w="38100">
              <a:solidFill>
                <a:schemeClr val="accent1"/>
              </a:solidFill>
              <a:prstDash val="solid"/>
              <a:miter lim="800000"/>
              <a:headEnd len="sm" w="sm" type="none"/>
              <a:tailEnd len="sm" w="sm" type="none"/>
            </a:ln>
          </p:spPr>
        </p:cxnSp>
        <p:cxnSp>
          <p:nvCxnSpPr>
            <p:cNvPr id="1341" name="Google Shape;1341;p81"/>
            <p:cNvCxnSpPr/>
            <p:nvPr/>
          </p:nvCxnSpPr>
          <p:spPr>
            <a:xfrm flipH="1" rot="10800000">
              <a:off x="7359666" y="2454797"/>
              <a:ext cx="1037574" cy="611914"/>
            </a:xfrm>
            <a:prstGeom prst="straightConnector1">
              <a:avLst/>
            </a:prstGeom>
            <a:noFill/>
            <a:ln cap="flat" cmpd="sng" w="38100">
              <a:solidFill>
                <a:schemeClr val="accent1"/>
              </a:solidFill>
              <a:prstDash val="solid"/>
              <a:miter lim="800000"/>
              <a:headEnd len="sm" w="sm" type="none"/>
              <a:tailEnd len="sm" w="sm" type="none"/>
            </a:ln>
          </p:spPr>
        </p:cxnSp>
        <p:sp>
          <p:nvSpPr>
            <p:cNvPr id="1342" name="Google Shape;1342;p81"/>
            <p:cNvSpPr/>
            <p:nvPr/>
          </p:nvSpPr>
          <p:spPr>
            <a:xfrm>
              <a:off x="8406424" y="2172179"/>
              <a:ext cx="1005840" cy="548640"/>
            </a:xfrm>
            <a:prstGeom prst="rect">
              <a:avLst/>
            </a:prstGeom>
            <a:solidFill>
              <a:schemeClr val="accent3"/>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Router</a:t>
              </a:r>
              <a:endParaRPr/>
            </a:p>
          </p:txBody>
        </p:sp>
        <p:cxnSp>
          <p:nvCxnSpPr>
            <p:cNvPr id="1343" name="Google Shape;1343;p81"/>
            <p:cNvCxnSpPr/>
            <p:nvPr/>
          </p:nvCxnSpPr>
          <p:spPr>
            <a:xfrm flipH="1" rot="10800000">
              <a:off x="9453372" y="2446499"/>
              <a:ext cx="1123188" cy="1"/>
            </a:xfrm>
            <a:prstGeom prst="straightConnector1">
              <a:avLst/>
            </a:prstGeom>
            <a:noFill/>
            <a:ln cap="flat" cmpd="sng" w="38100">
              <a:solidFill>
                <a:schemeClr val="accent1"/>
              </a:solidFill>
              <a:prstDash val="solid"/>
              <a:miter lim="800000"/>
              <a:headEnd len="sm" w="sm" type="none"/>
              <a:tailEnd len="sm" w="sm" type="none"/>
            </a:ln>
          </p:spPr>
        </p:cxnSp>
        <p:cxnSp>
          <p:nvCxnSpPr>
            <p:cNvPr id="1344" name="Google Shape;1344;p81"/>
            <p:cNvCxnSpPr/>
            <p:nvPr/>
          </p:nvCxnSpPr>
          <p:spPr>
            <a:xfrm>
              <a:off x="4910248" y="3914420"/>
              <a:ext cx="1140032" cy="995803"/>
            </a:xfrm>
            <a:prstGeom prst="straightConnector1">
              <a:avLst/>
            </a:prstGeom>
            <a:noFill/>
            <a:ln cap="flat" cmpd="sng" w="38100">
              <a:solidFill>
                <a:schemeClr val="accent1"/>
              </a:solidFill>
              <a:prstDash val="solid"/>
              <a:miter lim="800000"/>
              <a:headEnd len="sm" w="sm" type="none"/>
              <a:tailEnd len="sm" w="sm" type="none"/>
            </a:ln>
          </p:spPr>
        </p:cxnSp>
        <p:cxnSp>
          <p:nvCxnSpPr>
            <p:cNvPr id="1345" name="Google Shape;1345;p81"/>
            <p:cNvCxnSpPr/>
            <p:nvPr/>
          </p:nvCxnSpPr>
          <p:spPr>
            <a:xfrm flipH="1" rot="10800000">
              <a:off x="6806263" y="4268357"/>
              <a:ext cx="1240457" cy="746915"/>
            </a:xfrm>
            <a:prstGeom prst="straightConnector1">
              <a:avLst/>
            </a:prstGeom>
            <a:noFill/>
            <a:ln cap="flat" cmpd="sng" w="38100">
              <a:solidFill>
                <a:schemeClr val="accent1"/>
              </a:solidFill>
              <a:prstDash val="solid"/>
              <a:miter lim="800000"/>
              <a:headEnd len="sm" w="sm" type="none"/>
              <a:tailEnd len="sm" w="sm" type="none"/>
            </a:ln>
          </p:spPr>
        </p:cxnSp>
        <p:cxnSp>
          <p:nvCxnSpPr>
            <p:cNvPr id="1346" name="Google Shape;1346;p81"/>
            <p:cNvCxnSpPr/>
            <p:nvPr/>
          </p:nvCxnSpPr>
          <p:spPr>
            <a:xfrm>
              <a:off x="6806263" y="5303019"/>
              <a:ext cx="1019357" cy="621897"/>
            </a:xfrm>
            <a:prstGeom prst="straightConnector1">
              <a:avLst/>
            </a:prstGeom>
            <a:noFill/>
            <a:ln cap="flat" cmpd="sng" w="38100">
              <a:solidFill>
                <a:schemeClr val="accent1"/>
              </a:solidFill>
              <a:prstDash val="solid"/>
              <a:miter lim="800000"/>
              <a:headEnd len="sm" w="sm" type="none"/>
              <a:tailEnd len="sm" w="sm" type="none"/>
            </a:ln>
          </p:spPr>
        </p:cxnSp>
        <p:sp>
          <p:nvSpPr>
            <p:cNvPr id="1347" name="Google Shape;1347;p81"/>
            <p:cNvSpPr txBox="1"/>
            <p:nvPr/>
          </p:nvSpPr>
          <p:spPr>
            <a:xfrm>
              <a:off x="5407388" y="3031191"/>
              <a:ext cx="6283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Hop</a:t>
              </a:r>
              <a:endParaRPr/>
            </a:p>
          </p:txBody>
        </p:sp>
        <p:sp>
          <p:nvSpPr>
            <p:cNvPr id="1348" name="Google Shape;1348;p81"/>
            <p:cNvSpPr txBox="1"/>
            <p:nvPr/>
          </p:nvSpPr>
          <p:spPr>
            <a:xfrm>
              <a:off x="5921983" y="2492118"/>
              <a:ext cx="6110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Hop</a:t>
              </a:r>
              <a:endParaRPr/>
            </a:p>
          </p:txBody>
        </p:sp>
        <p:sp>
          <p:nvSpPr>
            <p:cNvPr id="1349" name="Google Shape;1349;p81"/>
            <p:cNvSpPr txBox="1"/>
            <p:nvPr/>
          </p:nvSpPr>
          <p:spPr>
            <a:xfrm>
              <a:off x="7325382" y="2409632"/>
              <a:ext cx="6110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Hop</a:t>
              </a:r>
              <a:endParaRPr/>
            </a:p>
          </p:txBody>
        </p:sp>
        <p:sp>
          <p:nvSpPr>
            <p:cNvPr id="1350" name="Google Shape;1350;p81"/>
            <p:cNvSpPr txBox="1"/>
            <p:nvPr/>
          </p:nvSpPr>
          <p:spPr>
            <a:xfrm>
              <a:off x="9724662" y="1987513"/>
              <a:ext cx="6110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Hop</a:t>
              </a:r>
              <a:endParaRPr/>
            </a:p>
          </p:txBody>
        </p:sp>
        <p:sp>
          <p:nvSpPr>
            <p:cNvPr id="1351" name="Google Shape;1351;p81"/>
            <p:cNvSpPr txBox="1"/>
            <p:nvPr/>
          </p:nvSpPr>
          <p:spPr>
            <a:xfrm>
              <a:off x="5537604" y="4035292"/>
              <a:ext cx="7299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Hop</a:t>
              </a:r>
              <a:endParaRPr/>
            </a:p>
          </p:txBody>
        </p:sp>
        <p:sp>
          <p:nvSpPr>
            <p:cNvPr id="1352" name="Google Shape;1352;p81"/>
            <p:cNvSpPr txBox="1"/>
            <p:nvPr/>
          </p:nvSpPr>
          <p:spPr>
            <a:xfrm>
              <a:off x="6896992" y="4209851"/>
              <a:ext cx="6110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Hop</a:t>
              </a:r>
              <a:endParaRPr/>
            </a:p>
          </p:txBody>
        </p:sp>
        <p:sp>
          <p:nvSpPr>
            <p:cNvPr id="1353" name="Google Shape;1353;p81"/>
            <p:cNvSpPr txBox="1"/>
            <p:nvPr/>
          </p:nvSpPr>
          <p:spPr>
            <a:xfrm>
              <a:off x="7419730" y="5073778"/>
              <a:ext cx="6110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Hop</a:t>
              </a:r>
              <a:endParaRPr/>
            </a:p>
          </p:txBody>
        </p:sp>
        <p:grpSp>
          <p:nvGrpSpPr>
            <p:cNvPr id="1354" name="Google Shape;1354;p81"/>
            <p:cNvGrpSpPr/>
            <p:nvPr/>
          </p:nvGrpSpPr>
          <p:grpSpPr>
            <a:xfrm>
              <a:off x="1591176" y="3640100"/>
              <a:ext cx="1097280" cy="1408537"/>
              <a:chOff x="1591176" y="3640100"/>
              <a:chExt cx="1097280" cy="1408537"/>
            </a:xfrm>
          </p:grpSpPr>
          <p:pic>
            <p:nvPicPr>
              <p:cNvPr id="1355" name="Google Shape;1355;p81"/>
              <p:cNvPicPr preferRelativeResize="0"/>
              <p:nvPr/>
            </p:nvPicPr>
            <p:blipFill rotWithShape="1">
              <a:blip r:embed="rId5">
                <a:alphaModFix/>
              </a:blip>
              <a:srcRect b="0" l="0" r="0" t="0"/>
              <a:stretch/>
            </p:blipFill>
            <p:spPr>
              <a:xfrm>
                <a:off x="1591176" y="3640100"/>
                <a:ext cx="1097280" cy="1097280"/>
              </a:xfrm>
              <a:prstGeom prst="rect">
                <a:avLst/>
              </a:prstGeom>
              <a:noFill/>
              <a:ln>
                <a:noFill/>
              </a:ln>
            </p:spPr>
          </p:pic>
          <p:sp>
            <p:nvSpPr>
              <p:cNvPr id="1356" name="Google Shape;1356;p81"/>
              <p:cNvSpPr txBox="1"/>
              <p:nvPr/>
            </p:nvSpPr>
            <p:spPr>
              <a:xfrm>
                <a:off x="1756537" y="4679305"/>
                <a:ext cx="7665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Client</a:t>
                </a:r>
                <a:endParaRPr/>
              </a:p>
            </p:txBody>
          </p:sp>
        </p:grpSp>
      </p:grpSp>
      <p:sp>
        <p:nvSpPr>
          <p:cNvPr id="1357" name="Google Shape;1357;p8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358" name="Google Shape;1358;p8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9</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8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Content delivery network (CDN)</a:t>
            </a:r>
            <a:endParaRPr/>
          </a:p>
        </p:txBody>
      </p:sp>
      <p:sp>
        <p:nvSpPr>
          <p:cNvPr id="1364" name="Google Shape;1364;p82"/>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Is a globally distributed system of caching servers</a:t>
            </a:r>
            <a:endParaRPr/>
          </a:p>
          <a:p>
            <a:pPr indent="-228600" lvl="0" marL="228600" rtl="0" algn="l">
              <a:lnSpc>
                <a:spcPct val="90000"/>
              </a:lnSpc>
              <a:spcBef>
                <a:spcPts val="1000"/>
              </a:spcBef>
              <a:spcAft>
                <a:spcPts val="0"/>
              </a:spcAft>
              <a:buClr>
                <a:schemeClr val="dk1"/>
              </a:buClr>
              <a:buSzPts val="2800"/>
              <a:buChar char="•"/>
            </a:pPr>
            <a:r>
              <a:rPr lang="en-US"/>
              <a:t>Caches copies of commonly requested files (static content)</a:t>
            </a:r>
            <a:endParaRPr/>
          </a:p>
          <a:p>
            <a:pPr indent="-228600" lvl="0" marL="228600" rtl="0" algn="l">
              <a:lnSpc>
                <a:spcPct val="90000"/>
              </a:lnSpc>
              <a:spcBef>
                <a:spcPts val="1000"/>
              </a:spcBef>
              <a:spcAft>
                <a:spcPts val="0"/>
              </a:spcAft>
              <a:buClr>
                <a:schemeClr val="dk1"/>
              </a:buClr>
              <a:buSzPts val="2800"/>
              <a:buChar char="•"/>
            </a:pPr>
            <a:r>
              <a:rPr lang="en-US"/>
              <a:t>Delivers a local copy of the requested content from a nearby cache edge or Point of Presence </a:t>
            </a:r>
            <a:endParaRPr/>
          </a:p>
          <a:p>
            <a:pPr indent="-228600" lvl="0" marL="228600" rtl="0" algn="l">
              <a:lnSpc>
                <a:spcPct val="90000"/>
              </a:lnSpc>
              <a:spcBef>
                <a:spcPts val="1000"/>
              </a:spcBef>
              <a:spcAft>
                <a:spcPts val="0"/>
              </a:spcAft>
              <a:buClr>
                <a:schemeClr val="dk1"/>
              </a:buClr>
              <a:buSzPts val="2800"/>
              <a:buChar char="•"/>
            </a:pPr>
            <a:r>
              <a:rPr lang="en-US"/>
              <a:t>Accelerates delivery of dynamic content</a:t>
            </a:r>
            <a:endParaRPr/>
          </a:p>
          <a:p>
            <a:pPr indent="-228600" lvl="0" marL="228600" rtl="0" algn="l">
              <a:lnSpc>
                <a:spcPct val="90000"/>
              </a:lnSpc>
              <a:spcBef>
                <a:spcPts val="1000"/>
              </a:spcBef>
              <a:spcAft>
                <a:spcPts val="0"/>
              </a:spcAft>
              <a:buClr>
                <a:schemeClr val="dk1"/>
              </a:buClr>
              <a:buSzPts val="2800"/>
              <a:buChar char="•"/>
            </a:pPr>
            <a:r>
              <a:rPr lang="en-US"/>
              <a:t>Improves application performance and scaling</a:t>
            </a:r>
            <a:endParaRPr/>
          </a:p>
        </p:txBody>
      </p:sp>
      <p:sp>
        <p:nvSpPr>
          <p:cNvPr id="1365" name="Google Shape;1365;p8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366" name="Google Shape;1366;p8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10</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8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CloudFront</a:t>
            </a:r>
            <a:endParaRPr/>
          </a:p>
        </p:txBody>
      </p:sp>
      <p:pic>
        <p:nvPicPr>
          <p:cNvPr id="1372" name="Google Shape;1372;p83"/>
          <p:cNvPicPr preferRelativeResize="0"/>
          <p:nvPr>
            <p:ph idx="1" type="body"/>
          </p:nvPr>
        </p:nvPicPr>
        <p:blipFill rotWithShape="1">
          <a:blip r:embed="rId3">
            <a:alphaModFix/>
          </a:blip>
          <a:srcRect b="0" l="0" r="0" t="0"/>
          <a:stretch/>
        </p:blipFill>
        <p:spPr>
          <a:xfrm>
            <a:off x="837929" y="1524228"/>
            <a:ext cx="1371600" cy="1371600"/>
          </a:xfrm>
          <a:prstGeom prst="rect">
            <a:avLst/>
          </a:prstGeom>
          <a:noFill/>
          <a:ln>
            <a:noFill/>
          </a:ln>
        </p:spPr>
      </p:pic>
      <p:sp>
        <p:nvSpPr>
          <p:cNvPr id="1373" name="Google Shape;1373;p83"/>
          <p:cNvSpPr txBox="1"/>
          <p:nvPr/>
        </p:nvSpPr>
        <p:spPr>
          <a:xfrm>
            <a:off x="866337" y="2895828"/>
            <a:ext cx="131478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CloudFront</a:t>
            </a:r>
            <a:endParaRPr/>
          </a:p>
        </p:txBody>
      </p:sp>
      <p:sp>
        <p:nvSpPr>
          <p:cNvPr id="1374" name="Google Shape;1374;p83"/>
          <p:cNvSpPr txBox="1"/>
          <p:nvPr>
            <p:ph idx="2" type="body"/>
          </p:nvPr>
        </p:nvSpPr>
        <p:spPr>
          <a:xfrm>
            <a:off x="4724400" y="1524228"/>
            <a:ext cx="70266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Fast, global, and secure CDN service</a:t>
            </a:r>
            <a:endParaRPr/>
          </a:p>
          <a:p>
            <a:pPr indent="-228600" lvl="0" marL="228600" rtl="0" algn="l">
              <a:lnSpc>
                <a:spcPct val="90000"/>
              </a:lnSpc>
              <a:spcBef>
                <a:spcPts val="1000"/>
              </a:spcBef>
              <a:spcAft>
                <a:spcPts val="0"/>
              </a:spcAft>
              <a:buClr>
                <a:schemeClr val="dk1"/>
              </a:buClr>
              <a:buSzPts val="2800"/>
              <a:buChar char="•"/>
            </a:pPr>
            <a:r>
              <a:rPr lang="en-US"/>
              <a:t>Global network of edge locations and Regional edge caches</a:t>
            </a:r>
            <a:endParaRPr/>
          </a:p>
          <a:p>
            <a:pPr indent="-228600" lvl="0" marL="228600" rtl="0" algn="l">
              <a:lnSpc>
                <a:spcPct val="90000"/>
              </a:lnSpc>
              <a:spcBef>
                <a:spcPts val="1000"/>
              </a:spcBef>
              <a:spcAft>
                <a:spcPts val="0"/>
              </a:spcAft>
              <a:buClr>
                <a:schemeClr val="dk1"/>
              </a:buClr>
              <a:buSzPts val="2800"/>
              <a:buChar char="•"/>
            </a:pPr>
            <a:r>
              <a:rPr lang="en-US"/>
              <a:t>Self-service model </a:t>
            </a:r>
            <a:endParaRPr/>
          </a:p>
          <a:p>
            <a:pPr indent="-228600" lvl="0" marL="228600" rtl="0" algn="l">
              <a:lnSpc>
                <a:spcPct val="90000"/>
              </a:lnSpc>
              <a:spcBef>
                <a:spcPts val="1000"/>
              </a:spcBef>
              <a:spcAft>
                <a:spcPts val="0"/>
              </a:spcAft>
              <a:buClr>
                <a:schemeClr val="dk1"/>
              </a:buClr>
              <a:buSzPts val="2800"/>
              <a:buChar char="•"/>
            </a:pPr>
            <a:r>
              <a:rPr lang="en-US"/>
              <a:t>Pay-as-you-go pricing</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375" name="Google Shape;1375;p8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376" name="Google Shape;1376;p8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IP addresses</a:t>
            </a:r>
            <a:endParaRPr/>
          </a:p>
        </p:txBody>
      </p:sp>
      <p:grpSp>
        <p:nvGrpSpPr>
          <p:cNvPr id="266" name="Google Shape;266;p30"/>
          <p:cNvGrpSpPr/>
          <p:nvPr/>
        </p:nvGrpSpPr>
        <p:grpSpPr>
          <a:xfrm>
            <a:off x="1165135" y="2533334"/>
            <a:ext cx="9861730" cy="2676356"/>
            <a:chOff x="1165135" y="2533334"/>
            <a:chExt cx="9861730" cy="2676356"/>
          </a:xfrm>
        </p:grpSpPr>
        <p:grpSp>
          <p:nvGrpSpPr>
            <p:cNvPr id="267" name="Google Shape;267;p30"/>
            <p:cNvGrpSpPr/>
            <p:nvPr/>
          </p:nvGrpSpPr>
          <p:grpSpPr>
            <a:xfrm>
              <a:off x="1165135" y="2533334"/>
              <a:ext cx="1864613" cy="2676356"/>
              <a:chOff x="1165135" y="2533334"/>
              <a:chExt cx="1864613" cy="2676356"/>
            </a:xfrm>
          </p:grpSpPr>
          <p:sp>
            <p:nvSpPr>
              <p:cNvPr id="268" name="Google Shape;268;p30"/>
              <p:cNvSpPr txBox="1"/>
              <p:nvPr/>
            </p:nvSpPr>
            <p:spPr>
              <a:xfrm>
                <a:off x="1690118" y="2533334"/>
                <a:ext cx="81464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192</a:t>
                </a:r>
                <a:endParaRPr/>
              </a:p>
            </p:txBody>
          </p:sp>
          <p:sp>
            <p:nvSpPr>
              <p:cNvPr descr="down arrow" id="269" name="Google Shape;269;p30"/>
              <p:cNvSpPr/>
              <p:nvPr/>
            </p:nvSpPr>
            <p:spPr>
              <a:xfrm>
                <a:off x="1954671" y="3435094"/>
                <a:ext cx="285541" cy="872836"/>
              </a:xfrm>
              <a:prstGeom prst="down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30"/>
              <p:cNvSpPr txBox="1"/>
              <p:nvPr/>
            </p:nvSpPr>
            <p:spPr>
              <a:xfrm>
                <a:off x="1165135" y="4686470"/>
                <a:ext cx="18646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11000000</a:t>
                </a:r>
                <a:endParaRPr/>
              </a:p>
            </p:txBody>
          </p:sp>
        </p:grpSp>
        <p:sp>
          <p:nvSpPr>
            <p:cNvPr id="271" name="Google Shape;271;p30"/>
            <p:cNvSpPr txBox="1"/>
            <p:nvPr/>
          </p:nvSpPr>
          <p:spPr>
            <a:xfrm>
              <a:off x="3022971" y="2533334"/>
              <a:ext cx="81464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a:t>
              </a:r>
              <a:endParaRPr/>
            </a:p>
          </p:txBody>
        </p:sp>
        <p:grpSp>
          <p:nvGrpSpPr>
            <p:cNvPr id="272" name="Google Shape;272;p30"/>
            <p:cNvGrpSpPr/>
            <p:nvPr/>
          </p:nvGrpSpPr>
          <p:grpSpPr>
            <a:xfrm>
              <a:off x="3830841" y="2533334"/>
              <a:ext cx="1864613" cy="2676356"/>
              <a:chOff x="4005835" y="2533334"/>
              <a:chExt cx="1864613" cy="2676356"/>
            </a:xfrm>
          </p:grpSpPr>
          <p:sp>
            <p:nvSpPr>
              <p:cNvPr id="273" name="Google Shape;273;p30"/>
              <p:cNvSpPr txBox="1"/>
              <p:nvPr/>
            </p:nvSpPr>
            <p:spPr>
              <a:xfrm>
                <a:off x="4740811" y="2533334"/>
                <a:ext cx="39466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a:p>
            </p:txBody>
          </p:sp>
          <p:sp>
            <p:nvSpPr>
              <p:cNvPr descr="down arrow" id="274" name="Google Shape;274;p30"/>
              <p:cNvSpPr/>
              <p:nvPr/>
            </p:nvSpPr>
            <p:spPr>
              <a:xfrm>
                <a:off x="4795371" y="3435094"/>
                <a:ext cx="285541" cy="872836"/>
              </a:xfrm>
              <a:prstGeom prst="down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30"/>
              <p:cNvSpPr txBox="1"/>
              <p:nvPr/>
            </p:nvSpPr>
            <p:spPr>
              <a:xfrm>
                <a:off x="4005835" y="4686470"/>
                <a:ext cx="18646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00000000</a:t>
                </a:r>
                <a:endParaRPr/>
              </a:p>
            </p:txBody>
          </p:sp>
        </p:grpSp>
        <p:sp>
          <p:nvSpPr>
            <p:cNvPr id="276" name="Google Shape;276;p30"/>
            <p:cNvSpPr txBox="1"/>
            <p:nvPr/>
          </p:nvSpPr>
          <p:spPr>
            <a:xfrm>
              <a:off x="5688677" y="2533334"/>
              <a:ext cx="81464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a:t>
              </a:r>
              <a:endParaRPr/>
            </a:p>
          </p:txBody>
        </p:sp>
        <p:grpSp>
          <p:nvGrpSpPr>
            <p:cNvPr id="277" name="Google Shape;277;p30"/>
            <p:cNvGrpSpPr/>
            <p:nvPr/>
          </p:nvGrpSpPr>
          <p:grpSpPr>
            <a:xfrm>
              <a:off x="6496547" y="2533334"/>
              <a:ext cx="1864613" cy="2676356"/>
              <a:chOff x="6636542" y="2533334"/>
              <a:chExt cx="1864613" cy="2676356"/>
            </a:xfrm>
          </p:grpSpPr>
          <p:sp>
            <p:nvSpPr>
              <p:cNvPr id="278" name="Google Shape;278;p30"/>
              <p:cNvSpPr txBox="1"/>
              <p:nvPr/>
            </p:nvSpPr>
            <p:spPr>
              <a:xfrm>
                <a:off x="7371518" y="2533334"/>
                <a:ext cx="39466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2</a:t>
                </a:r>
                <a:endParaRPr/>
              </a:p>
            </p:txBody>
          </p:sp>
          <p:sp>
            <p:nvSpPr>
              <p:cNvPr descr="down arrow" id="279" name="Google Shape;279;p30"/>
              <p:cNvSpPr/>
              <p:nvPr/>
            </p:nvSpPr>
            <p:spPr>
              <a:xfrm>
                <a:off x="7426078" y="3435094"/>
                <a:ext cx="285541" cy="872836"/>
              </a:xfrm>
              <a:prstGeom prst="down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30"/>
              <p:cNvSpPr txBox="1"/>
              <p:nvPr/>
            </p:nvSpPr>
            <p:spPr>
              <a:xfrm>
                <a:off x="6636542" y="4686470"/>
                <a:ext cx="18646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00000010</a:t>
                </a:r>
                <a:endParaRPr/>
              </a:p>
            </p:txBody>
          </p:sp>
        </p:grpSp>
        <p:sp>
          <p:nvSpPr>
            <p:cNvPr id="281" name="Google Shape;281;p30"/>
            <p:cNvSpPr txBox="1"/>
            <p:nvPr/>
          </p:nvSpPr>
          <p:spPr>
            <a:xfrm>
              <a:off x="8354383" y="2533334"/>
              <a:ext cx="81464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a:t>
              </a:r>
              <a:endParaRPr/>
            </a:p>
          </p:txBody>
        </p:sp>
        <p:grpSp>
          <p:nvGrpSpPr>
            <p:cNvPr id="282" name="Google Shape;282;p30"/>
            <p:cNvGrpSpPr/>
            <p:nvPr/>
          </p:nvGrpSpPr>
          <p:grpSpPr>
            <a:xfrm>
              <a:off x="9162252" y="2533334"/>
              <a:ext cx="1864613" cy="2676356"/>
              <a:chOff x="9162252" y="2533334"/>
              <a:chExt cx="1864613" cy="2676356"/>
            </a:xfrm>
          </p:grpSpPr>
          <p:sp>
            <p:nvSpPr>
              <p:cNvPr id="283" name="Google Shape;283;p30"/>
              <p:cNvSpPr txBox="1"/>
              <p:nvPr/>
            </p:nvSpPr>
            <p:spPr>
              <a:xfrm>
                <a:off x="9897228" y="2533334"/>
                <a:ext cx="39466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a:p>
            </p:txBody>
          </p:sp>
          <p:sp>
            <p:nvSpPr>
              <p:cNvPr descr="down arrow" id="284" name="Google Shape;284;p30"/>
              <p:cNvSpPr/>
              <p:nvPr/>
            </p:nvSpPr>
            <p:spPr>
              <a:xfrm>
                <a:off x="9951788" y="3435094"/>
                <a:ext cx="285541" cy="872836"/>
              </a:xfrm>
              <a:prstGeom prst="down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5" name="Google Shape;285;p30"/>
              <p:cNvSpPr txBox="1"/>
              <p:nvPr/>
            </p:nvSpPr>
            <p:spPr>
              <a:xfrm>
                <a:off x="9162252" y="4686470"/>
                <a:ext cx="18646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00000000</a:t>
                </a:r>
                <a:endParaRPr/>
              </a:p>
            </p:txBody>
          </p:sp>
        </p:grpSp>
      </p:grpSp>
      <p:sp>
        <p:nvSpPr>
          <p:cNvPr id="286" name="Google Shape;286;p3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87" name="Google Shape;287;p3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8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CloudFront infrastructure</a:t>
            </a:r>
            <a:endParaRPr/>
          </a:p>
        </p:txBody>
      </p:sp>
      <p:grpSp>
        <p:nvGrpSpPr>
          <p:cNvPr id="1382" name="Google Shape;1382;p84"/>
          <p:cNvGrpSpPr/>
          <p:nvPr/>
        </p:nvGrpSpPr>
        <p:grpSpPr>
          <a:xfrm>
            <a:off x="277588" y="1343808"/>
            <a:ext cx="2863121" cy="1551985"/>
            <a:chOff x="1169233" y="4616970"/>
            <a:chExt cx="2863121" cy="1551985"/>
          </a:xfrm>
        </p:grpSpPr>
        <p:sp>
          <p:nvSpPr>
            <p:cNvPr id="1383" name="Google Shape;1383;p84"/>
            <p:cNvSpPr/>
            <p:nvPr/>
          </p:nvSpPr>
          <p:spPr>
            <a:xfrm>
              <a:off x="1169233" y="4616970"/>
              <a:ext cx="2863121" cy="15519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384" name="Google Shape;1384;p84"/>
            <p:cNvGrpSpPr/>
            <p:nvPr/>
          </p:nvGrpSpPr>
          <p:grpSpPr>
            <a:xfrm>
              <a:off x="1310295" y="4802087"/>
              <a:ext cx="2580996" cy="1181750"/>
              <a:chOff x="167703" y="3784065"/>
              <a:chExt cx="2580996" cy="1181750"/>
            </a:xfrm>
          </p:grpSpPr>
          <p:sp>
            <p:nvSpPr>
              <p:cNvPr id="1385" name="Google Shape;1385;p84"/>
              <p:cNvSpPr/>
              <p:nvPr/>
            </p:nvSpPr>
            <p:spPr>
              <a:xfrm>
                <a:off x="167703" y="3818743"/>
                <a:ext cx="269198" cy="269198"/>
              </a:xfrm>
              <a:prstGeom prst="ellipse">
                <a:avLst/>
              </a:prstGeom>
              <a:solidFill>
                <a:srgbClr val="5BB1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6" name="Google Shape;1386;p84"/>
              <p:cNvSpPr txBox="1"/>
              <p:nvPr/>
            </p:nvSpPr>
            <p:spPr>
              <a:xfrm>
                <a:off x="478526" y="3784065"/>
                <a:ext cx="14959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Edge locations</a:t>
                </a:r>
                <a:endParaRPr/>
              </a:p>
            </p:txBody>
          </p:sp>
          <p:sp>
            <p:nvSpPr>
              <p:cNvPr id="1387" name="Google Shape;1387;p84"/>
              <p:cNvSpPr/>
              <p:nvPr/>
            </p:nvSpPr>
            <p:spPr>
              <a:xfrm>
                <a:off x="167703" y="4240341"/>
                <a:ext cx="269198" cy="269198"/>
              </a:xfrm>
              <a:prstGeom prst="ellipse">
                <a:avLst/>
              </a:prstGeom>
              <a:solidFill>
                <a:srgbClr val="B18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8" name="Google Shape;1388;p84"/>
              <p:cNvSpPr txBox="1"/>
              <p:nvPr/>
            </p:nvSpPr>
            <p:spPr>
              <a:xfrm>
                <a:off x="478526" y="4205663"/>
                <a:ext cx="227017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Multiple edge locations</a:t>
                </a:r>
                <a:endParaRPr/>
              </a:p>
            </p:txBody>
          </p:sp>
          <p:sp>
            <p:nvSpPr>
              <p:cNvPr id="1389" name="Google Shape;1389;p84"/>
              <p:cNvSpPr/>
              <p:nvPr/>
            </p:nvSpPr>
            <p:spPr>
              <a:xfrm>
                <a:off x="167703" y="4661939"/>
                <a:ext cx="269198" cy="269198"/>
              </a:xfrm>
              <a:prstGeom prst="ellipse">
                <a:avLst/>
              </a:prstGeom>
              <a:solidFill>
                <a:srgbClr val="FFE8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0" name="Google Shape;1390;p84"/>
              <p:cNvSpPr txBox="1"/>
              <p:nvPr/>
            </p:nvSpPr>
            <p:spPr>
              <a:xfrm>
                <a:off x="478526" y="4627261"/>
                <a:ext cx="211788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Regional edge caches</a:t>
                </a:r>
                <a:endParaRPr/>
              </a:p>
            </p:txBody>
          </p:sp>
        </p:grpSp>
      </p:grpSp>
      <p:grpSp>
        <p:nvGrpSpPr>
          <p:cNvPr id="1391" name="Google Shape;1391;p84"/>
          <p:cNvGrpSpPr/>
          <p:nvPr/>
        </p:nvGrpSpPr>
        <p:grpSpPr>
          <a:xfrm>
            <a:off x="3739005" y="1468532"/>
            <a:ext cx="8297375" cy="4700423"/>
            <a:chOff x="3739005" y="1468532"/>
            <a:chExt cx="8297375" cy="4700423"/>
          </a:xfrm>
        </p:grpSpPr>
        <p:pic>
          <p:nvPicPr>
            <p:cNvPr id="1392" name="Google Shape;1392;p84"/>
            <p:cNvPicPr preferRelativeResize="0"/>
            <p:nvPr/>
          </p:nvPicPr>
          <p:blipFill rotWithShape="1">
            <a:blip r:embed="rId3">
              <a:alphaModFix/>
            </a:blip>
            <a:srcRect b="0" l="0" r="0" t="0"/>
            <a:stretch/>
          </p:blipFill>
          <p:spPr>
            <a:xfrm>
              <a:off x="3739005" y="1468532"/>
              <a:ext cx="8297375" cy="4700423"/>
            </a:xfrm>
            <a:prstGeom prst="rect">
              <a:avLst/>
            </a:prstGeom>
            <a:noFill/>
            <a:ln>
              <a:noFill/>
            </a:ln>
          </p:spPr>
        </p:pic>
        <p:sp>
          <p:nvSpPr>
            <p:cNvPr id="1393" name="Google Shape;1393;p84"/>
            <p:cNvSpPr/>
            <p:nvPr/>
          </p:nvSpPr>
          <p:spPr>
            <a:xfrm>
              <a:off x="4154557" y="4751614"/>
              <a:ext cx="1250200" cy="1417341"/>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394" name="Google Shape;1394;p84"/>
          <p:cNvSpPr txBox="1"/>
          <p:nvPr/>
        </p:nvSpPr>
        <p:spPr>
          <a:xfrm>
            <a:off x="277588" y="3765483"/>
            <a:ext cx="5127169" cy="2585323"/>
          </a:xfrm>
          <a:prstGeom prst="rect">
            <a:avLst/>
          </a:prstGeom>
          <a:noFill/>
          <a:ln>
            <a:noFill/>
          </a:ln>
        </p:spPr>
        <p:txBody>
          <a:bodyPr anchorCtr="0" anchor="t" bIns="45700" lIns="91425" spcFirstLastPara="1" rIns="91425" wrap="square" tIns="45700">
            <a:spAutoFit/>
          </a:bodyPr>
          <a:lstStyle/>
          <a:p>
            <a:pPr indent="-179388" lvl="0" marL="179388"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Edge locations – </a:t>
            </a:r>
            <a:r>
              <a:rPr lang="en-US" sz="1800">
                <a:solidFill>
                  <a:schemeClr val="dk1"/>
                </a:solidFill>
                <a:latin typeface="Arial"/>
                <a:ea typeface="Arial"/>
                <a:cs typeface="Arial"/>
                <a:sym typeface="Arial"/>
              </a:rPr>
              <a:t>Network of data centers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that CloudFront uses to serve popular content quickly to customers.</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179388" lvl="0" marL="179388"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Regional edge cache – </a:t>
            </a:r>
            <a:r>
              <a:rPr lang="en-US" sz="1800">
                <a:solidFill>
                  <a:schemeClr val="dk1"/>
                </a:solidFill>
                <a:latin typeface="Arial"/>
                <a:ea typeface="Arial"/>
                <a:cs typeface="Arial"/>
                <a:sym typeface="Arial"/>
              </a:rPr>
              <a:t>CloudFront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location that caches content that is not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popular enough to stay at an edge location.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It is located between the origin server and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the global edge location. </a:t>
            </a:r>
            <a:endParaRPr/>
          </a:p>
        </p:txBody>
      </p:sp>
      <p:sp>
        <p:nvSpPr>
          <p:cNvPr id="1395" name="Google Shape;1395;p8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396" name="Google Shape;1396;p8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8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CloudFront benefits</a:t>
            </a:r>
            <a:endParaRPr/>
          </a:p>
        </p:txBody>
      </p:sp>
      <p:sp>
        <p:nvSpPr>
          <p:cNvPr id="1402" name="Google Shape;1402;p85"/>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460375" lvl="0" marL="460375" rtl="0" algn="l">
              <a:lnSpc>
                <a:spcPct val="90000"/>
              </a:lnSpc>
              <a:spcBef>
                <a:spcPts val="0"/>
              </a:spcBef>
              <a:spcAft>
                <a:spcPts val="0"/>
              </a:spcAft>
              <a:buClr>
                <a:schemeClr val="dk1"/>
              </a:buClr>
              <a:buSzPts val="2800"/>
              <a:buChar char="•"/>
            </a:pPr>
            <a:r>
              <a:rPr lang="en-US"/>
              <a:t>Fast and global</a:t>
            </a:r>
            <a:endParaRPr/>
          </a:p>
          <a:p>
            <a:pPr indent="-460375" lvl="0" marL="460375" rtl="0" algn="l">
              <a:lnSpc>
                <a:spcPct val="90000"/>
              </a:lnSpc>
              <a:spcBef>
                <a:spcPts val="1000"/>
              </a:spcBef>
              <a:spcAft>
                <a:spcPts val="0"/>
              </a:spcAft>
              <a:buClr>
                <a:schemeClr val="dk1"/>
              </a:buClr>
              <a:buSzPts val="2800"/>
              <a:buChar char="•"/>
            </a:pPr>
            <a:r>
              <a:rPr lang="en-US"/>
              <a:t>Security at the edge</a:t>
            </a:r>
            <a:endParaRPr/>
          </a:p>
          <a:p>
            <a:pPr indent="-460375" lvl="0" marL="460375" rtl="0" algn="l">
              <a:lnSpc>
                <a:spcPct val="90000"/>
              </a:lnSpc>
              <a:spcBef>
                <a:spcPts val="1000"/>
              </a:spcBef>
              <a:spcAft>
                <a:spcPts val="0"/>
              </a:spcAft>
              <a:buClr>
                <a:schemeClr val="dk1"/>
              </a:buClr>
              <a:buSzPts val="2800"/>
              <a:buChar char="•"/>
            </a:pPr>
            <a:r>
              <a:rPr lang="en-US"/>
              <a:t>Highly programmable</a:t>
            </a:r>
            <a:endParaRPr/>
          </a:p>
          <a:p>
            <a:pPr indent="-460375" lvl="0" marL="460375" rtl="0" algn="l">
              <a:lnSpc>
                <a:spcPct val="90000"/>
              </a:lnSpc>
              <a:spcBef>
                <a:spcPts val="1000"/>
              </a:spcBef>
              <a:spcAft>
                <a:spcPts val="0"/>
              </a:spcAft>
              <a:buClr>
                <a:schemeClr val="dk1"/>
              </a:buClr>
              <a:buSzPts val="2800"/>
              <a:buChar char="•"/>
            </a:pPr>
            <a:r>
              <a:rPr lang="en-US"/>
              <a:t>Deeply integrated with AWS</a:t>
            </a:r>
            <a:endParaRPr/>
          </a:p>
          <a:p>
            <a:pPr indent="-460375" lvl="0" marL="460375" rtl="0" algn="l">
              <a:lnSpc>
                <a:spcPct val="90000"/>
              </a:lnSpc>
              <a:spcBef>
                <a:spcPts val="1000"/>
              </a:spcBef>
              <a:spcAft>
                <a:spcPts val="0"/>
              </a:spcAft>
              <a:buClr>
                <a:schemeClr val="dk1"/>
              </a:buClr>
              <a:buSzPts val="2800"/>
              <a:buChar char="•"/>
            </a:pPr>
            <a:r>
              <a:rPr lang="en-US"/>
              <a:t>Cost-effective</a:t>
            </a:r>
            <a:endParaRPr/>
          </a:p>
        </p:txBody>
      </p:sp>
      <p:sp>
        <p:nvSpPr>
          <p:cNvPr id="1403" name="Google Shape;1403;p8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404" name="Google Shape;1404;p8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8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Amazon CloudFront pricing</a:t>
            </a:r>
            <a:endParaRPr/>
          </a:p>
        </p:txBody>
      </p:sp>
      <p:sp>
        <p:nvSpPr>
          <p:cNvPr id="1410" name="Google Shape;1410;p86"/>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5"/>
              </a:buClr>
              <a:buSzPts val="2400"/>
              <a:buNone/>
            </a:pPr>
            <a:r>
              <a:rPr b="1" lang="en-US" sz="2400">
                <a:solidFill>
                  <a:schemeClr val="accent5"/>
                </a:solidFill>
              </a:rPr>
              <a:t>Data transfer out</a:t>
            </a:r>
            <a:endParaRPr/>
          </a:p>
          <a:p>
            <a:pPr indent="-228600" lvl="0" marL="228600" rtl="0" algn="l">
              <a:lnSpc>
                <a:spcPct val="90000"/>
              </a:lnSpc>
              <a:spcBef>
                <a:spcPts val="1000"/>
              </a:spcBef>
              <a:spcAft>
                <a:spcPts val="0"/>
              </a:spcAft>
              <a:buClr>
                <a:schemeClr val="dk1"/>
              </a:buClr>
              <a:buSzPts val="2400"/>
              <a:buChar char="•"/>
            </a:pPr>
            <a:r>
              <a:rPr lang="en-US" sz="2400"/>
              <a:t>Charged for the volume of data transferred out from Amazon CloudFront edge location to the internet or to your origin.</a:t>
            </a:r>
            <a:endParaRPr/>
          </a:p>
          <a:p>
            <a:pPr indent="0" lvl="0" marL="0" rtl="0" algn="l">
              <a:lnSpc>
                <a:spcPct val="90000"/>
              </a:lnSpc>
              <a:spcBef>
                <a:spcPts val="1000"/>
              </a:spcBef>
              <a:spcAft>
                <a:spcPts val="0"/>
              </a:spcAft>
              <a:buClr>
                <a:schemeClr val="accent5"/>
              </a:buClr>
              <a:buSzPts val="2400"/>
              <a:buNone/>
            </a:pPr>
            <a:r>
              <a:rPr b="1" lang="en-US" sz="2400">
                <a:solidFill>
                  <a:schemeClr val="accent5"/>
                </a:solidFill>
              </a:rPr>
              <a:t>HTTP(S) requests</a:t>
            </a:r>
            <a:endParaRPr/>
          </a:p>
          <a:p>
            <a:pPr indent="-228600" lvl="0" marL="228600" rtl="0" algn="l">
              <a:lnSpc>
                <a:spcPct val="90000"/>
              </a:lnSpc>
              <a:spcBef>
                <a:spcPts val="1000"/>
              </a:spcBef>
              <a:spcAft>
                <a:spcPts val="0"/>
              </a:spcAft>
              <a:buClr>
                <a:schemeClr val="dk1"/>
              </a:buClr>
              <a:buSzPts val="2400"/>
              <a:buChar char="•"/>
            </a:pPr>
            <a:r>
              <a:rPr lang="en-US" sz="2400"/>
              <a:t>Charged for number of HTTP(S) requests.</a:t>
            </a:r>
            <a:endParaRPr/>
          </a:p>
          <a:p>
            <a:pPr indent="0" lvl="0" marL="0" rtl="0" algn="l">
              <a:lnSpc>
                <a:spcPct val="90000"/>
              </a:lnSpc>
              <a:spcBef>
                <a:spcPts val="1000"/>
              </a:spcBef>
              <a:spcAft>
                <a:spcPts val="0"/>
              </a:spcAft>
              <a:buClr>
                <a:schemeClr val="accent5"/>
              </a:buClr>
              <a:buSzPts val="2400"/>
              <a:buNone/>
            </a:pPr>
            <a:r>
              <a:rPr b="1" lang="en-US" sz="2400">
                <a:solidFill>
                  <a:schemeClr val="accent5"/>
                </a:solidFill>
              </a:rPr>
              <a:t>Invalidation requests</a:t>
            </a:r>
            <a:endParaRPr/>
          </a:p>
          <a:p>
            <a:pPr indent="-228600" lvl="0" marL="228600" rtl="0" algn="l">
              <a:lnSpc>
                <a:spcPct val="90000"/>
              </a:lnSpc>
              <a:spcBef>
                <a:spcPts val="1000"/>
              </a:spcBef>
              <a:spcAft>
                <a:spcPts val="0"/>
              </a:spcAft>
              <a:buClr>
                <a:schemeClr val="dk1"/>
              </a:buClr>
              <a:buSzPts val="2400"/>
              <a:buChar char="•"/>
            </a:pPr>
            <a:r>
              <a:rPr lang="en-US" sz="2400"/>
              <a:t>No additional charge for the first 1,000 paths that are requested for invalidation each month. Thereafter, $0.005 per path that is requested for invalidation.</a:t>
            </a:r>
            <a:endParaRPr/>
          </a:p>
          <a:p>
            <a:pPr indent="0" lvl="0" marL="0" rtl="0" algn="l">
              <a:lnSpc>
                <a:spcPct val="90000"/>
              </a:lnSpc>
              <a:spcBef>
                <a:spcPts val="1000"/>
              </a:spcBef>
              <a:spcAft>
                <a:spcPts val="0"/>
              </a:spcAft>
              <a:buClr>
                <a:schemeClr val="accent5"/>
              </a:buClr>
              <a:buSzPts val="2400"/>
              <a:buNone/>
            </a:pPr>
            <a:r>
              <a:rPr b="1" lang="en-US" sz="2400">
                <a:solidFill>
                  <a:schemeClr val="accent5"/>
                </a:solidFill>
              </a:rPr>
              <a:t>Dedicated IP custom SSL</a:t>
            </a:r>
            <a:endParaRPr/>
          </a:p>
          <a:p>
            <a:pPr indent="-228600" lvl="0" marL="228600" rtl="0" algn="l">
              <a:lnSpc>
                <a:spcPct val="90000"/>
              </a:lnSpc>
              <a:spcBef>
                <a:spcPts val="1000"/>
              </a:spcBef>
              <a:spcAft>
                <a:spcPts val="0"/>
              </a:spcAft>
              <a:buClr>
                <a:schemeClr val="dk1"/>
              </a:buClr>
              <a:buSzPts val="2400"/>
              <a:buChar char="•"/>
            </a:pPr>
            <a:r>
              <a:rPr lang="en-US" sz="2400"/>
              <a:t>$600 per month for each custom SSL certificate that is associated with one or more CloudFront distributions that use the Dedicated IP version of custom SSL certificate support.</a:t>
            </a:r>
            <a:endParaRPr/>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p:txBody>
      </p:sp>
      <p:sp>
        <p:nvSpPr>
          <p:cNvPr id="1411" name="Google Shape;1411;p8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412" name="Google Shape;1412;p8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87"/>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Section 6 key takeaways</a:t>
            </a:r>
            <a:endParaRPr/>
          </a:p>
        </p:txBody>
      </p:sp>
      <p:pic>
        <p:nvPicPr>
          <p:cNvPr id="1418" name="Google Shape;1418;p87"/>
          <p:cNvPicPr preferRelativeResize="0"/>
          <p:nvPr/>
        </p:nvPicPr>
        <p:blipFill rotWithShape="1">
          <a:blip r:embed="rId3">
            <a:alphaModFix/>
          </a:blip>
          <a:srcRect b="0" l="0" r="0" t="0"/>
          <a:stretch/>
        </p:blipFill>
        <p:spPr>
          <a:xfrm>
            <a:off x="597222" y="2835670"/>
            <a:ext cx="3931314" cy="3104201"/>
          </a:xfrm>
          <a:prstGeom prst="rect">
            <a:avLst/>
          </a:prstGeom>
          <a:noFill/>
          <a:ln>
            <a:noFill/>
          </a:ln>
        </p:spPr>
      </p:pic>
      <p:sp>
        <p:nvSpPr>
          <p:cNvPr id="1419" name="Google Shape;1419;p87"/>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 CDN is a globally distributed system of caching servers that accelerates delivery of content.</a:t>
            </a:r>
            <a:endParaRPr/>
          </a:p>
          <a:p>
            <a:pPr indent="-228600" lvl="0" marL="228600" rtl="0" algn="l">
              <a:lnSpc>
                <a:spcPct val="90000"/>
              </a:lnSpc>
              <a:spcBef>
                <a:spcPts val="1000"/>
              </a:spcBef>
              <a:spcAft>
                <a:spcPts val="0"/>
              </a:spcAft>
              <a:buClr>
                <a:schemeClr val="dk1"/>
              </a:buClr>
              <a:buSzPts val="2800"/>
              <a:buChar char="•"/>
            </a:pPr>
            <a:r>
              <a:rPr lang="en-US"/>
              <a:t>Amazon CloudFront is a fast CDN service that securely delivers data, videos, applications, and APIs over a global infrastructure with low latency and high transfer speeds.</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en-US">
                <a:latin typeface="Arial"/>
                <a:ea typeface="Arial"/>
                <a:cs typeface="Arial"/>
                <a:sym typeface="Arial"/>
              </a:rPr>
              <a:t>Amazon CloudFront offers many benefits.</a:t>
            </a:r>
            <a:endParaRPr/>
          </a:p>
          <a:p>
            <a:pPr indent="-76200" lvl="1" marL="685800" rtl="0" algn="l">
              <a:lnSpc>
                <a:spcPct val="90000"/>
              </a:lnSpc>
              <a:spcBef>
                <a:spcPts val="500"/>
              </a:spcBef>
              <a:spcAft>
                <a:spcPts val="0"/>
              </a:spcAft>
              <a:buClr>
                <a:schemeClr val="dk1"/>
              </a:buClr>
              <a:buSzPts val="2400"/>
              <a:buNone/>
            </a:pPr>
            <a:r>
              <a:t/>
            </a:r>
            <a:endParaRPr>
              <a:latin typeface="Arial"/>
              <a:ea typeface="Arial"/>
              <a:cs typeface="Arial"/>
              <a:sym typeface="Arial"/>
            </a:endParaRPr>
          </a:p>
        </p:txBody>
      </p:sp>
      <p:sp>
        <p:nvSpPr>
          <p:cNvPr id="1420" name="Google Shape;1420;p87"/>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21" name="Google Shape;1421;p87"/>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88"/>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5: Networking and Content Delivery</a:t>
            </a:r>
            <a:endParaRPr/>
          </a:p>
          <a:p>
            <a:pPr indent="0" lvl="0" marL="0" rtl="0" algn="l">
              <a:lnSpc>
                <a:spcPct val="90000"/>
              </a:lnSpc>
              <a:spcBef>
                <a:spcPts val="1000"/>
              </a:spcBef>
              <a:spcAft>
                <a:spcPts val="0"/>
              </a:spcAft>
              <a:buClr>
                <a:srgbClr val="36C2B4"/>
              </a:buClr>
              <a:buSzPts val="2000"/>
              <a:buNone/>
            </a:pPr>
            <a:r>
              <a:t/>
            </a:r>
            <a:endParaRPr/>
          </a:p>
        </p:txBody>
      </p:sp>
      <p:sp>
        <p:nvSpPr>
          <p:cNvPr id="1427" name="Google Shape;1427;p88"/>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Module wrap-up</a:t>
            </a:r>
            <a:endParaRPr/>
          </a:p>
        </p:txBody>
      </p:sp>
      <p:sp>
        <p:nvSpPr>
          <p:cNvPr id="1428" name="Google Shape;1428;p8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8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Module summary                                    </a:t>
            </a:r>
            <a:endParaRPr/>
          </a:p>
        </p:txBody>
      </p:sp>
      <p:sp>
        <p:nvSpPr>
          <p:cNvPr id="1434" name="Google Shape;1434;p89"/>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In summary, in this module you learned how to:</a:t>
            </a:r>
            <a:endParaRPr>
              <a:latin typeface="Arial"/>
              <a:ea typeface="Arial"/>
              <a:cs typeface="Arial"/>
              <a:sym typeface="Arial"/>
            </a:endParaRPr>
          </a:p>
          <a:p>
            <a:pPr indent="-228600" lvl="0" marL="228600" rtl="0" algn="l">
              <a:lnSpc>
                <a:spcPct val="90000"/>
              </a:lnSpc>
              <a:spcBef>
                <a:spcPts val="900"/>
              </a:spcBef>
              <a:spcAft>
                <a:spcPts val="0"/>
              </a:spcAft>
              <a:buClr>
                <a:schemeClr val="dk1"/>
              </a:buClr>
              <a:buSzPts val="2400"/>
              <a:buChar char="•"/>
            </a:pPr>
            <a:r>
              <a:rPr lang="en-US" sz="2400">
                <a:latin typeface="Arial"/>
                <a:ea typeface="Arial"/>
                <a:cs typeface="Arial"/>
                <a:sym typeface="Arial"/>
              </a:rPr>
              <a:t>Recognize the basics of networking</a:t>
            </a:r>
            <a:endParaRPr/>
          </a:p>
          <a:p>
            <a:pPr indent="-228600" lvl="0" marL="228600" rtl="0" algn="l">
              <a:lnSpc>
                <a:spcPct val="90000"/>
              </a:lnSpc>
              <a:spcBef>
                <a:spcPts val="900"/>
              </a:spcBef>
              <a:spcAft>
                <a:spcPts val="0"/>
              </a:spcAft>
              <a:buClr>
                <a:schemeClr val="dk1"/>
              </a:buClr>
              <a:buSzPts val="2400"/>
              <a:buChar char="•"/>
            </a:pPr>
            <a:r>
              <a:rPr lang="en-US" sz="2400">
                <a:latin typeface="Arial"/>
                <a:ea typeface="Arial"/>
                <a:cs typeface="Arial"/>
                <a:sym typeface="Arial"/>
              </a:rPr>
              <a:t>Describe virtual networking in the cloud with Amazon VPC</a:t>
            </a:r>
            <a:endParaRPr/>
          </a:p>
          <a:p>
            <a:pPr indent="-228600" lvl="0" marL="228600" rtl="0" algn="l">
              <a:lnSpc>
                <a:spcPct val="90000"/>
              </a:lnSpc>
              <a:spcBef>
                <a:spcPts val="900"/>
              </a:spcBef>
              <a:spcAft>
                <a:spcPts val="0"/>
              </a:spcAft>
              <a:buClr>
                <a:schemeClr val="dk1"/>
              </a:buClr>
              <a:buSzPts val="2400"/>
              <a:buChar char="•"/>
            </a:pPr>
            <a:r>
              <a:rPr lang="en-US" sz="2400">
                <a:latin typeface="Arial"/>
                <a:ea typeface="Arial"/>
                <a:cs typeface="Arial"/>
                <a:sym typeface="Arial"/>
              </a:rPr>
              <a:t>Label a network diagram</a:t>
            </a:r>
            <a:endParaRPr/>
          </a:p>
          <a:p>
            <a:pPr indent="-228600" lvl="0" marL="228600" rtl="0" algn="l">
              <a:lnSpc>
                <a:spcPct val="90000"/>
              </a:lnSpc>
              <a:spcBef>
                <a:spcPts val="900"/>
              </a:spcBef>
              <a:spcAft>
                <a:spcPts val="0"/>
              </a:spcAft>
              <a:buClr>
                <a:schemeClr val="dk1"/>
              </a:buClr>
              <a:buSzPts val="2400"/>
              <a:buChar char="•"/>
            </a:pPr>
            <a:r>
              <a:rPr lang="en-US" sz="2400">
                <a:latin typeface="Arial"/>
                <a:ea typeface="Arial"/>
                <a:cs typeface="Arial"/>
                <a:sym typeface="Arial"/>
              </a:rPr>
              <a:t>Design a basic VPC architecture</a:t>
            </a:r>
            <a:endParaRPr/>
          </a:p>
          <a:p>
            <a:pPr indent="-228600" lvl="0" marL="228600" rtl="0" algn="l">
              <a:lnSpc>
                <a:spcPct val="90000"/>
              </a:lnSpc>
              <a:spcBef>
                <a:spcPts val="900"/>
              </a:spcBef>
              <a:spcAft>
                <a:spcPts val="0"/>
              </a:spcAft>
              <a:buClr>
                <a:schemeClr val="dk1"/>
              </a:buClr>
              <a:buSzPts val="2400"/>
              <a:buChar char="•"/>
            </a:pPr>
            <a:r>
              <a:rPr lang="en-US" sz="2400">
                <a:latin typeface="Arial"/>
                <a:ea typeface="Arial"/>
                <a:cs typeface="Arial"/>
                <a:sym typeface="Arial"/>
              </a:rPr>
              <a:t>Indicate the steps to build a VPC</a:t>
            </a:r>
            <a:endParaRPr/>
          </a:p>
          <a:p>
            <a:pPr indent="-228600" lvl="0" marL="228600" rtl="0" algn="l">
              <a:lnSpc>
                <a:spcPct val="90000"/>
              </a:lnSpc>
              <a:spcBef>
                <a:spcPts val="900"/>
              </a:spcBef>
              <a:spcAft>
                <a:spcPts val="0"/>
              </a:spcAft>
              <a:buClr>
                <a:schemeClr val="dk1"/>
              </a:buClr>
              <a:buSzPts val="2400"/>
              <a:buChar char="•"/>
            </a:pPr>
            <a:r>
              <a:rPr lang="en-US" sz="2400">
                <a:latin typeface="Arial"/>
                <a:ea typeface="Arial"/>
                <a:cs typeface="Arial"/>
                <a:sym typeface="Arial"/>
              </a:rPr>
              <a:t>Identify security groups</a:t>
            </a:r>
            <a:endParaRPr/>
          </a:p>
          <a:p>
            <a:pPr indent="-228600" lvl="0" marL="228600" rtl="0" algn="l">
              <a:lnSpc>
                <a:spcPct val="90000"/>
              </a:lnSpc>
              <a:spcBef>
                <a:spcPts val="900"/>
              </a:spcBef>
              <a:spcAft>
                <a:spcPts val="0"/>
              </a:spcAft>
              <a:buClr>
                <a:schemeClr val="dk1"/>
              </a:buClr>
              <a:buSzPts val="2400"/>
              <a:buChar char="•"/>
            </a:pPr>
            <a:r>
              <a:rPr lang="en-US" sz="2400">
                <a:latin typeface="Arial"/>
                <a:ea typeface="Arial"/>
                <a:cs typeface="Arial"/>
                <a:sym typeface="Arial"/>
              </a:rPr>
              <a:t>Create your own VPC and added additional components to it to produce a customized network</a:t>
            </a:r>
            <a:endParaRPr/>
          </a:p>
          <a:p>
            <a:pPr indent="-228600" lvl="0" marL="228600" rtl="0" algn="l">
              <a:lnSpc>
                <a:spcPct val="90000"/>
              </a:lnSpc>
              <a:spcBef>
                <a:spcPts val="900"/>
              </a:spcBef>
              <a:spcAft>
                <a:spcPts val="0"/>
              </a:spcAft>
              <a:buClr>
                <a:schemeClr val="dk1"/>
              </a:buClr>
              <a:buSzPts val="2400"/>
              <a:buChar char="•"/>
            </a:pPr>
            <a:r>
              <a:rPr lang="en-US" sz="2400">
                <a:latin typeface="Arial"/>
                <a:ea typeface="Arial"/>
                <a:cs typeface="Arial"/>
                <a:sym typeface="Arial"/>
              </a:rPr>
              <a:t>Identify the fundamentals of Amazon Route 53</a:t>
            </a:r>
            <a:endParaRPr/>
          </a:p>
          <a:p>
            <a:pPr indent="-228600" lvl="0" marL="228600" rtl="0" algn="l">
              <a:lnSpc>
                <a:spcPct val="90000"/>
              </a:lnSpc>
              <a:spcBef>
                <a:spcPts val="900"/>
              </a:spcBef>
              <a:spcAft>
                <a:spcPts val="0"/>
              </a:spcAft>
              <a:buClr>
                <a:schemeClr val="dk1"/>
              </a:buClr>
              <a:buSzPts val="2400"/>
              <a:buChar char="•"/>
            </a:pPr>
            <a:r>
              <a:rPr lang="en-US" sz="2400">
                <a:latin typeface="Arial"/>
                <a:ea typeface="Arial"/>
                <a:cs typeface="Arial"/>
                <a:sym typeface="Arial"/>
              </a:rPr>
              <a:t>Recognize the benefits of Amazon CloudFront</a:t>
            </a:r>
            <a:endParaRPr>
              <a:latin typeface="Arial"/>
              <a:ea typeface="Arial"/>
              <a:cs typeface="Arial"/>
              <a:sym typeface="Arial"/>
            </a:endParaRPr>
          </a:p>
        </p:txBody>
      </p:sp>
      <p:sp>
        <p:nvSpPr>
          <p:cNvPr id="1435" name="Google Shape;1435;p8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436" name="Google Shape;1436;p8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9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latin typeface="Arial"/>
                <a:ea typeface="Arial"/>
                <a:cs typeface="Arial"/>
                <a:sym typeface="Arial"/>
              </a:rPr>
              <a:t>Complete the knowledge check</a:t>
            </a:r>
            <a:endParaRPr/>
          </a:p>
        </p:txBody>
      </p:sp>
      <p:pic>
        <p:nvPicPr>
          <p:cNvPr id="1442" name="Google Shape;1442;p90"/>
          <p:cNvPicPr preferRelativeResize="0"/>
          <p:nvPr/>
        </p:nvPicPr>
        <p:blipFill rotWithShape="1">
          <a:blip r:embed="rId3">
            <a:alphaModFix/>
          </a:blip>
          <a:srcRect b="0" l="0" r="0" t="0"/>
          <a:stretch/>
        </p:blipFill>
        <p:spPr>
          <a:xfrm>
            <a:off x="2588755" y="1564105"/>
            <a:ext cx="6864617" cy="4576411"/>
          </a:xfrm>
          <a:prstGeom prst="rect">
            <a:avLst/>
          </a:prstGeom>
          <a:noFill/>
          <a:ln cap="flat" cmpd="sng" w="9525">
            <a:solidFill>
              <a:schemeClr val="accent1"/>
            </a:solidFill>
            <a:prstDash val="solid"/>
            <a:round/>
            <a:headEnd len="sm" w="sm" type="none"/>
            <a:tailEnd len="sm" w="sm" type="none"/>
          </a:ln>
        </p:spPr>
      </p:pic>
      <p:sp>
        <p:nvSpPr>
          <p:cNvPr id="1443" name="Google Shape;1443;p9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444" name="Google Shape;1444;p9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9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Sample exam question</a:t>
            </a:r>
            <a:endParaRPr/>
          </a:p>
        </p:txBody>
      </p:sp>
      <p:sp>
        <p:nvSpPr>
          <p:cNvPr id="1450" name="Google Shape;1450;p91"/>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t>Which AWS networking service enables a company to create a virtual network within AWS?</a:t>
            </a:r>
            <a:endParaRPr/>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457200" lvl="0" marL="457200" rtl="0" algn="l">
              <a:lnSpc>
                <a:spcPct val="90000"/>
              </a:lnSpc>
              <a:spcBef>
                <a:spcPts val="1000"/>
              </a:spcBef>
              <a:spcAft>
                <a:spcPts val="0"/>
              </a:spcAft>
              <a:buClr>
                <a:schemeClr val="dk1"/>
              </a:buClr>
              <a:buSzPts val="2400"/>
              <a:buFont typeface="Arial"/>
              <a:buAutoNum type="alphaUcPeriod"/>
            </a:pPr>
            <a:r>
              <a:rPr lang="en-US" sz="2400"/>
              <a:t>AWS Config</a:t>
            </a:r>
            <a:endParaRPr/>
          </a:p>
          <a:p>
            <a:pPr indent="-457200" lvl="0" marL="457200" rtl="0" algn="l">
              <a:lnSpc>
                <a:spcPct val="90000"/>
              </a:lnSpc>
              <a:spcBef>
                <a:spcPts val="1000"/>
              </a:spcBef>
              <a:spcAft>
                <a:spcPts val="0"/>
              </a:spcAft>
              <a:buClr>
                <a:schemeClr val="dk1"/>
              </a:buClr>
              <a:buSzPts val="2400"/>
              <a:buFont typeface="Arial"/>
              <a:buAutoNum type="alphaUcPeriod"/>
            </a:pPr>
            <a:r>
              <a:rPr lang="en-US" sz="2400"/>
              <a:t>Amazon Route 53</a:t>
            </a:r>
            <a:endParaRPr/>
          </a:p>
          <a:p>
            <a:pPr indent="-457200" lvl="0" marL="457200" rtl="0" algn="l">
              <a:lnSpc>
                <a:spcPct val="90000"/>
              </a:lnSpc>
              <a:spcBef>
                <a:spcPts val="1000"/>
              </a:spcBef>
              <a:spcAft>
                <a:spcPts val="0"/>
              </a:spcAft>
              <a:buClr>
                <a:schemeClr val="dk1"/>
              </a:buClr>
              <a:buSzPts val="2400"/>
              <a:buFont typeface="Arial"/>
              <a:buAutoNum type="alphaUcPeriod"/>
            </a:pPr>
            <a:r>
              <a:rPr lang="en-US" sz="2400"/>
              <a:t>AWS Direct Connect</a:t>
            </a:r>
            <a:endParaRPr/>
          </a:p>
          <a:p>
            <a:pPr indent="-457200" lvl="0" marL="457200" rtl="0" algn="l">
              <a:lnSpc>
                <a:spcPct val="90000"/>
              </a:lnSpc>
              <a:spcBef>
                <a:spcPts val="1000"/>
              </a:spcBef>
              <a:spcAft>
                <a:spcPts val="0"/>
              </a:spcAft>
              <a:buClr>
                <a:schemeClr val="dk1"/>
              </a:buClr>
              <a:buSzPts val="2400"/>
              <a:buFont typeface="Arial"/>
              <a:buAutoNum type="alphaUcPeriod"/>
            </a:pPr>
            <a:r>
              <a:rPr lang="en-US" sz="2400"/>
              <a:t>Amazon VPC</a:t>
            </a:r>
            <a:endParaRPr/>
          </a:p>
        </p:txBody>
      </p:sp>
      <p:sp>
        <p:nvSpPr>
          <p:cNvPr descr="box around aws networking service." id="1451" name="Google Shape;1451;p91"/>
          <p:cNvSpPr/>
          <p:nvPr/>
        </p:nvSpPr>
        <p:spPr>
          <a:xfrm>
            <a:off x="1366061" y="1515706"/>
            <a:ext cx="3291840"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box around create a virtual network." id="1452" name="Google Shape;1452;p91"/>
          <p:cNvSpPr/>
          <p:nvPr/>
        </p:nvSpPr>
        <p:spPr>
          <a:xfrm>
            <a:off x="7660168" y="1528175"/>
            <a:ext cx="3291840"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box around response D: Amazon VPC." id="1453" name="Google Shape;1453;p91"/>
          <p:cNvSpPr/>
          <p:nvPr/>
        </p:nvSpPr>
        <p:spPr>
          <a:xfrm>
            <a:off x="419100" y="4582062"/>
            <a:ext cx="2468880"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4" name="Google Shape;1454;p91"/>
          <p:cNvSpPr txBox="1"/>
          <p:nvPr>
            <p:ph idx="11" type="ftr"/>
          </p:nvPr>
        </p:nvSpPr>
        <p:spPr>
          <a:xfrm>
            <a:off x="419100" y="6356350"/>
            <a:ext cx="397002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sz="900">
                <a:solidFill>
                  <a:srgbClr val="888888"/>
                </a:solidFill>
                <a:latin typeface="Arial"/>
                <a:ea typeface="Arial"/>
                <a:cs typeface="Arial"/>
                <a:sym typeface="Arial"/>
              </a:rPr>
              <a:t>© 2019, Amazon Web Services, Inc. or its Affiliates. All rights reserved.</a:t>
            </a:r>
            <a:endParaRPr/>
          </a:p>
        </p:txBody>
      </p:sp>
      <p:sp>
        <p:nvSpPr>
          <p:cNvPr id="1455" name="Google Shape;1455;p9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9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Additional resources</a:t>
            </a:r>
            <a:endParaRPr/>
          </a:p>
        </p:txBody>
      </p:sp>
      <p:sp>
        <p:nvSpPr>
          <p:cNvPr id="1461" name="Google Shape;1461;p92"/>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latin typeface="Arial"/>
                <a:ea typeface="Arial"/>
                <a:cs typeface="Arial"/>
                <a:sym typeface="Arial"/>
                <a:hlinkClick r:id="rId3"/>
              </a:rPr>
              <a:t>Amazon VPC overview page</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latin typeface="Arial"/>
                <a:ea typeface="Arial"/>
                <a:cs typeface="Arial"/>
                <a:sym typeface="Arial"/>
                <a:hlinkClick r:id="rId4"/>
              </a:rPr>
              <a:t>Amazon Virtual Private Cloud Connectivity Options </a:t>
            </a:r>
            <a:r>
              <a:rPr lang="en-US">
                <a:latin typeface="Arial"/>
                <a:ea typeface="Arial"/>
                <a:cs typeface="Arial"/>
                <a:sym typeface="Arial"/>
              </a:rPr>
              <a:t>whitepaper</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latin typeface="Arial"/>
                <a:ea typeface="Arial"/>
                <a:cs typeface="Arial"/>
                <a:sym typeface="Arial"/>
                <a:hlinkClick r:id="rId5"/>
              </a:rPr>
              <a:t>One to Many: Evolving VPC Design</a:t>
            </a:r>
            <a:r>
              <a:rPr lang="en-US">
                <a:latin typeface="Arial"/>
                <a:ea typeface="Arial"/>
                <a:cs typeface="Arial"/>
                <a:sym typeface="Arial"/>
              </a:rPr>
              <a:t> AWS Architecture blog post</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latin typeface="Arial"/>
                <a:ea typeface="Arial"/>
                <a:cs typeface="Arial"/>
                <a:sym typeface="Arial"/>
                <a:hlinkClick r:id="rId6"/>
              </a:rPr>
              <a:t>Amazon VPC User Guide</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latin typeface="Arial"/>
                <a:ea typeface="Arial"/>
                <a:cs typeface="Arial"/>
                <a:sym typeface="Arial"/>
                <a:hlinkClick r:id="rId7"/>
              </a:rPr>
              <a:t>Amazon CloudFront overview page</a:t>
            </a:r>
            <a:endParaRPr>
              <a:latin typeface="Arial"/>
              <a:ea typeface="Arial"/>
              <a:cs typeface="Arial"/>
              <a:sym typeface="Arial"/>
            </a:endParaRPr>
          </a:p>
        </p:txBody>
      </p:sp>
      <p:sp>
        <p:nvSpPr>
          <p:cNvPr id="1462" name="Google Shape;1462;p9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1463" name="Google Shape;1463;p9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93"/>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US">
                <a:latin typeface="Arial"/>
                <a:ea typeface="Arial"/>
                <a:cs typeface="Arial"/>
                <a:sym typeface="Arial"/>
              </a:rPr>
              <a:t>Thank you</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IPv4 and IPv6 addresses</a:t>
            </a:r>
            <a:endParaRPr/>
          </a:p>
        </p:txBody>
      </p:sp>
      <p:sp>
        <p:nvSpPr>
          <p:cNvPr id="293" name="Google Shape;293;p31"/>
          <p:cNvSpPr txBox="1"/>
          <p:nvPr/>
        </p:nvSpPr>
        <p:spPr>
          <a:xfrm>
            <a:off x="746760" y="2694711"/>
            <a:ext cx="5120640" cy="5486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5"/>
                </a:solidFill>
                <a:latin typeface="Arial"/>
                <a:ea typeface="Arial"/>
                <a:cs typeface="Arial"/>
                <a:sym typeface="Arial"/>
              </a:rPr>
              <a:t>IPv4 (32-bit) address</a:t>
            </a:r>
            <a:r>
              <a:rPr lang="en-US" sz="2800">
                <a:solidFill>
                  <a:schemeClr val="dk1"/>
                </a:solidFill>
                <a:latin typeface="Arial"/>
                <a:ea typeface="Arial"/>
                <a:cs typeface="Arial"/>
                <a:sym typeface="Arial"/>
              </a:rPr>
              <a:t>: 192.0.2.0</a:t>
            </a:r>
            <a:endParaRPr/>
          </a:p>
        </p:txBody>
      </p:sp>
      <p:sp>
        <p:nvSpPr>
          <p:cNvPr id="294" name="Google Shape;294;p31"/>
          <p:cNvSpPr txBox="1"/>
          <p:nvPr/>
        </p:nvSpPr>
        <p:spPr>
          <a:xfrm>
            <a:off x="746760" y="3977663"/>
            <a:ext cx="10698480" cy="5486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5"/>
                </a:solidFill>
                <a:latin typeface="Arial"/>
                <a:ea typeface="Arial"/>
                <a:cs typeface="Arial"/>
                <a:sym typeface="Arial"/>
              </a:rPr>
              <a:t>IPv6 (128-bit) address</a:t>
            </a:r>
            <a:r>
              <a:rPr lang="en-US" sz="2800">
                <a:solidFill>
                  <a:schemeClr val="dk1"/>
                </a:solidFill>
                <a:latin typeface="Arial"/>
                <a:ea typeface="Arial"/>
                <a:cs typeface="Arial"/>
                <a:sym typeface="Arial"/>
              </a:rPr>
              <a:t>: 2600:1f18:22ba:8c00:ba86:a05e:a5ba:00FF</a:t>
            </a:r>
            <a:endParaRPr/>
          </a:p>
        </p:txBody>
      </p:sp>
      <p:sp>
        <p:nvSpPr>
          <p:cNvPr id="295" name="Google Shape;295;p3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96" name="Google Shape;296;p3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Classless Inter-Domain Routing (CIDR)</a:t>
            </a:r>
            <a:endParaRPr/>
          </a:p>
        </p:txBody>
      </p:sp>
      <p:grpSp>
        <p:nvGrpSpPr>
          <p:cNvPr descr="binary conversion for IPv4 CIDR of 192.0.2.0/24." id="302" name="Google Shape;302;p32"/>
          <p:cNvGrpSpPr/>
          <p:nvPr/>
        </p:nvGrpSpPr>
        <p:grpSpPr>
          <a:xfrm>
            <a:off x="63523" y="1467408"/>
            <a:ext cx="12064955" cy="4174987"/>
            <a:chOff x="18595" y="1467408"/>
            <a:chExt cx="12064955" cy="4174987"/>
          </a:xfrm>
        </p:grpSpPr>
        <p:sp>
          <p:nvSpPr>
            <p:cNvPr id="303" name="Google Shape;303;p32"/>
            <p:cNvSpPr txBox="1"/>
            <p:nvPr/>
          </p:nvSpPr>
          <p:spPr>
            <a:xfrm>
              <a:off x="895505" y="1467408"/>
              <a:ext cx="542969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Network identifier (routing prefix)</a:t>
              </a:r>
              <a:endParaRPr/>
            </a:p>
          </p:txBody>
        </p:sp>
        <p:sp>
          <p:nvSpPr>
            <p:cNvPr id="304" name="Google Shape;304;p32"/>
            <p:cNvSpPr/>
            <p:nvPr/>
          </p:nvSpPr>
          <p:spPr>
            <a:xfrm>
              <a:off x="289437" y="2229616"/>
              <a:ext cx="6475208" cy="1071247"/>
            </a:xfrm>
            <a:prstGeom prst="rect">
              <a:avLst/>
            </a:prstGeom>
            <a:no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p32"/>
            <p:cNvSpPr txBox="1"/>
            <p:nvPr/>
          </p:nvSpPr>
          <p:spPr>
            <a:xfrm>
              <a:off x="543579" y="2503629"/>
              <a:ext cx="81464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192</a:t>
              </a:r>
              <a:endParaRPr/>
            </a:p>
          </p:txBody>
        </p:sp>
        <p:sp>
          <p:nvSpPr>
            <p:cNvPr descr="down arrow" id="306" name="Google Shape;306;p32"/>
            <p:cNvSpPr/>
            <p:nvPr/>
          </p:nvSpPr>
          <p:spPr>
            <a:xfrm>
              <a:off x="813742" y="3530481"/>
              <a:ext cx="274320" cy="457200"/>
            </a:xfrm>
            <a:prstGeom prst="down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7" name="Google Shape;307;p32"/>
            <p:cNvSpPr txBox="1"/>
            <p:nvPr/>
          </p:nvSpPr>
          <p:spPr>
            <a:xfrm>
              <a:off x="18595" y="4104142"/>
              <a:ext cx="186461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11000000</a:t>
              </a:r>
              <a:endParaRPr/>
            </a:p>
          </p:txBody>
        </p:sp>
        <p:sp>
          <p:nvSpPr>
            <p:cNvPr id="308" name="Google Shape;308;p32"/>
            <p:cNvSpPr txBox="1"/>
            <p:nvPr/>
          </p:nvSpPr>
          <p:spPr>
            <a:xfrm>
              <a:off x="449000" y="5119175"/>
              <a:ext cx="100380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Fixed</a:t>
              </a:r>
              <a:endParaRPr/>
            </a:p>
          </p:txBody>
        </p:sp>
        <p:sp>
          <p:nvSpPr>
            <p:cNvPr id="309" name="Google Shape;309;p32"/>
            <p:cNvSpPr txBox="1"/>
            <p:nvPr/>
          </p:nvSpPr>
          <p:spPr>
            <a:xfrm>
              <a:off x="1936645" y="2485700"/>
              <a:ext cx="81464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a:t>
              </a:r>
              <a:endParaRPr/>
            </a:p>
          </p:txBody>
        </p:sp>
        <p:sp>
          <p:nvSpPr>
            <p:cNvPr id="310" name="Google Shape;310;p32"/>
            <p:cNvSpPr txBox="1"/>
            <p:nvPr/>
          </p:nvSpPr>
          <p:spPr>
            <a:xfrm>
              <a:off x="3543717" y="2503629"/>
              <a:ext cx="39466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a:p>
          </p:txBody>
        </p:sp>
        <p:sp>
          <p:nvSpPr>
            <p:cNvPr id="311" name="Google Shape;311;p32"/>
            <p:cNvSpPr/>
            <p:nvPr/>
          </p:nvSpPr>
          <p:spPr>
            <a:xfrm>
              <a:off x="3610351" y="3530481"/>
              <a:ext cx="274320" cy="457200"/>
            </a:xfrm>
            <a:prstGeom prst="down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32"/>
            <p:cNvSpPr txBox="1"/>
            <p:nvPr/>
          </p:nvSpPr>
          <p:spPr>
            <a:xfrm>
              <a:off x="2821876" y="4104142"/>
              <a:ext cx="186461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00000000</a:t>
              </a:r>
              <a:endParaRPr/>
            </a:p>
          </p:txBody>
        </p:sp>
        <p:sp>
          <p:nvSpPr>
            <p:cNvPr id="313" name="Google Shape;313;p32"/>
            <p:cNvSpPr txBox="1"/>
            <p:nvPr/>
          </p:nvSpPr>
          <p:spPr>
            <a:xfrm>
              <a:off x="3234323" y="5119175"/>
              <a:ext cx="100380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Fixed</a:t>
              </a:r>
              <a:endParaRPr/>
            </a:p>
          </p:txBody>
        </p:sp>
        <p:sp>
          <p:nvSpPr>
            <p:cNvPr id="314" name="Google Shape;314;p32"/>
            <p:cNvSpPr txBox="1"/>
            <p:nvPr/>
          </p:nvSpPr>
          <p:spPr>
            <a:xfrm>
              <a:off x="4722777" y="2503629"/>
              <a:ext cx="81464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a:t>
              </a:r>
              <a:endParaRPr/>
            </a:p>
          </p:txBody>
        </p:sp>
        <p:sp>
          <p:nvSpPr>
            <p:cNvPr id="315" name="Google Shape;315;p32"/>
            <p:cNvSpPr txBox="1"/>
            <p:nvPr/>
          </p:nvSpPr>
          <p:spPr>
            <a:xfrm>
              <a:off x="6115843" y="2503629"/>
              <a:ext cx="39466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2</a:t>
              </a:r>
              <a:endParaRPr/>
            </a:p>
          </p:txBody>
        </p:sp>
        <p:sp>
          <p:nvSpPr>
            <p:cNvPr descr="down arrow" id="316" name="Google Shape;316;p32"/>
            <p:cNvSpPr/>
            <p:nvPr/>
          </p:nvSpPr>
          <p:spPr>
            <a:xfrm>
              <a:off x="6176013" y="3530481"/>
              <a:ext cx="274320" cy="457200"/>
            </a:xfrm>
            <a:prstGeom prst="down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7" name="Google Shape;317;p32"/>
            <p:cNvSpPr txBox="1"/>
            <p:nvPr/>
          </p:nvSpPr>
          <p:spPr>
            <a:xfrm>
              <a:off x="5382968" y="4104142"/>
              <a:ext cx="186461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00000010</a:t>
              </a:r>
              <a:endParaRPr/>
            </a:p>
          </p:txBody>
        </p:sp>
        <p:sp>
          <p:nvSpPr>
            <p:cNvPr id="318" name="Google Shape;318;p32"/>
            <p:cNvSpPr txBox="1"/>
            <p:nvPr/>
          </p:nvSpPr>
          <p:spPr>
            <a:xfrm>
              <a:off x="5806525" y="5119175"/>
              <a:ext cx="100380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Fixed</a:t>
              </a:r>
              <a:endParaRPr/>
            </a:p>
          </p:txBody>
        </p:sp>
        <p:sp>
          <p:nvSpPr>
            <p:cNvPr id="319" name="Google Shape;319;p32"/>
            <p:cNvSpPr txBox="1"/>
            <p:nvPr/>
          </p:nvSpPr>
          <p:spPr>
            <a:xfrm>
              <a:off x="7196375" y="2503629"/>
              <a:ext cx="81464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a:t>
              </a:r>
              <a:endParaRPr/>
            </a:p>
          </p:txBody>
        </p:sp>
        <p:sp>
          <p:nvSpPr>
            <p:cNvPr id="320" name="Google Shape;320;p32"/>
            <p:cNvSpPr txBox="1"/>
            <p:nvPr/>
          </p:nvSpPr>
          <p:spPr>
            <a:xfrm>
              <a:off x="7578748" y="1467408"/>
              <a:ext cx="241604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Host identifier</a:t>
              </a:r>
              <a:endParaRPr/>
            </a:p>
          </p:txBody>
        </p:sp>
        <p:sp>
          <p:nvSpPr>
            <p:cNvPr id="321" name="Google Shape;321;p32"/>
            <p:cNvSpPr/>
            <p:nvPr/>
          </p:nvSpPr>
          <p:spPr>
            <a:xfrm>
              <a:off x="8279047" y="2171529"/>
              <a:ext cx="1015448" cy="1071247"/>
            </a:xfrm>
            <a:prstGeom prst="rect">
              <a:avLst/>
            </a:prstGeom>
            <a:no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2" name="Google Shape;322;p32"/>
            <p:cNvSpPr txBox="1"/>
            <p:nvPr/>
          </p:nvSpPr>
          <p:spPr>
            <a:xfrm>
              <a:off x="8589441" y="2503629"/>
              <a:ext cx="39466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0</a:t>
              </a:r>
              <a:endParaRPr/>
            </a:p>
          </p:txBody>
        </p:sp>
        <p:sp>
          <p:nvSpPr>
            <p:cNvPr descr="down arrow" id="323" name="Google Shape;323;p32"/>
            <p:cNvSpPr/>
            <p:nvPr/>
          </p:nvSpPr>
          <p:spPr>
            <a:xfrm>
              <a:off x="8650830" y="3530481"/>
              <a:ext cx="274320" cy="457200"/>
            </a:xfrm>
            <a:prstGeom prst="down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4" name="Google Shape;324;p32"/>
            <p:cNvSpPr txBox="1"/>
            <p:nvPr/>
          </p:nvSpPr>
          <p:spPr>
            <a:xfrm>
              <a:off x="7618786" y="4104142"/>
              <a:ext cx="2305439"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00000000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to 11111111</a:t>
              </a:r>
              <a:endParaRPr/>
            </a:p>
          </p:txBody>
        </p:sp>
        <p:sp>
          <p:nvSpPr>
            <p:cNvPr id="325" name="Google Shape;325;p32"/>
            <p:cNvSpPr txBox="1"/>
            <p:nvPr/>
          </p:nvSpPr>
          <p:spPr>
            <a:xfrm>
              <a:off x="8102128" y="5119175"/>
              <a:ext cx="136928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Flexible</a:t>
              </a:r>
              <a:endParaRPr/>
            </a:p>
          </p:txBody>
        </p:sp>
        <p:sp>
          <p:nvSpPr>
            <p:cNvPr id="326" name="Google Shape;326;p32"/>
            <p:cNvSpPr txBox="1"/>
            <p:nvPr/>
          </p:nvSpPr>
          <p:spPr>
            <a:xfrm>
              <a:off x="9562520" y="2503629"/>
              <a:ext cx="81464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a:t>
              </a:r>
              <a:endParaRPr/>
            </a:p>
          </p:txBody>
        </p:sp>
        <p:sp>
          <p:nvSpPr>
            <p:cNvPr id="327" name="Google Shape;327;p32"/>
            <p:cNvSpPr/>
            <p:nvPr/>
          </p:nvSpPr>
          <p:spPr>
            <a:xfrm>
              <a:off x="10780855" y="2288670"/>
              <a:ext cx="954107" cy="954107"/>
            </a:xfrm>
            <a:prstGeom prst="ellipse">
              <a:avLst/>
            </a:prstGeom>
            <a:no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8" name="Google Shape;328;p32"/>
            <p:cNvSpPr txBox="1"/>
            <p:nvPr/>
          </p:nvSpPr>
          <p:spPr>
            <a:xfrm>
              <a:off x="10955583" y="2503629"/>
              <a:ext cx="60465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24</a:t>
              </a:r>
              <a:endParaRPr/>
            </a:p>
          </p:txBody>
        </p:sp>
        <p:sp>
          <p:nvSpPr>
            <p:cNvPr id="329" name="Google Shape;329;p32"/>
            <p:cNvSpPr txBox="1"/>
            <p:nvPr/>
          </p:nvSpPr>
          <p:spPr>
            <a:xfrm>
              <a:off x="10432264" y="3421368"/>
              <a:ext cx="1651286"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Tells you how</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many bits are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fixed</a:t>
              </a:r>
              <a:endParaRPr/>
            </a:p>
          </p:txBody>
        </p:sp>
      </p:grpSp>
      <p:sp>
        <p:nvSpPr>
          <p:cNvPr id="330" name="Google Shape;330;p3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31" name="Google Shape;331;p3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Open Systems Interconnection (OSI) model</a:t>
            </a:r>
            <a:endParaRPr/>
          </a:p>
        </p:txBody>
      </p:sp>
      <p:graphicFrame>
        <p:nvGraphicFramePr>
          <p:cNvPr id="337" name="Google Shape;337;p33"/>
          <p:cNvGraphicFramePr/>
          <p:nvPr/>
        </p:nvGraphicFramePr>
        <p:xfrm>
          <a:off x="267838" y="1488275"/>
          <a:ext cx="3000000" cy="3000000"/>
        </p:xfrm>
        <a:graphic>
          <a:graphicData uri="http://schemas.openxmlformats.org/drawingml/2006/table">
            <a:tbl>
              <a:tblPr>
                <a:noFill/>
                <a:tableStyleId>{052C6BF8-038D-4660-AD69-548877B5747C}</a:tableStyleId>
              </a:tblPr>
              <a:tblGrid>
                <a:gridCol w="1454375"/>
                <a:gridCol w="1276575"/>
                <a:gridCol w="6574050"/>
                <a:gridCol w="2351300"/>
              </a:tblGrid>
              <a:tr h="536425">
                <a:tc>
                  <a:txBody>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Layer</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c>
                  <a:txBody>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Number</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c>
                  <a:txBody>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Function</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c>
                  <a:txBody>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Protocol/Address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36C2B3"/>
                    </a:solidFill>
                  </a:tcPr>
                </a:tc>
              </a:tr>
              <a:tr h="564350">
                <a:tc>
                  <a:txBody>
                    <a:bodyPr/>
                    <a:lstStyle/>
                    <a:p>
                      <a:pPr indent="0" lvl="0" marL="0" marR="0" rtl="0" algn="ctr">
                        <a:spcBef>
                          <a:spcPts val="0"/>
                        </a:spcBef>
                        <a:spcAft>
                          <a:spcPts val="0"/>
                        </a:spcAft>
                        <a:buNone/>
                      </a:pPr>
                      <a:r>
                        <a:rPr b="0" i="0" lang="en-US" sz="1600" u="none" cap="none" strike="noStrike">
                          <a:solidFill>
                            <a:srgbClr val="232F3E"/>
                          </a:solidFill>
                          <a:latin typeface="Arial"/>
                          <a:ea typeface="Arial"/>
                          <a:cs typeface="Arial"/>
                          <a:sym typeface="Arial"/>
                        </a:rPr>
                        <a:t>Application</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1600" u="none" cap="none" strike="noStrike">
                          <a:solidFill>
                            <a:srgbClr val="232F3E"/>
                          </a:solidFill>
                          <a:latin typeface="Arial"/>
                          <a:ea typeface="Arial"/>
                          <a:cs typeface="Arial"/>
                          <a:sym typeface="Arial"/>
                        </a:rPr>
                        <a:t>7</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600" u="none" cap="none" strike="noStrike">
                          <a:solidFill>
                            <a:srgbClr val="232F3E"/>
                          </a:solidFill>
                          <a:latin typeface="Arial"/>
                          <a:ea typeface="Arial"/>
                          <a:cs typeface="Arial"/>
                          <a:sym typeface="Arial"/>
                        </a:rPr>
                        <a:t>Means for an application to access a computer network</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600" u="none" cap="none" strike="noStrike">
                          <a:solidFill>
                            <a:srgbClr val="232F3E"/>
                          </a:solidFill>
                          <a:latin typeface="Arial"/>
                          <a:ea typeface="Arial"/>
                          <a:cs typeface="Arial"/>
                          <a:sym typeface="Arial"/>
                        </a:rPr>
                        <a:t>HTTP(S), FTP, DHCP, LDAP</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733300">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Presentation</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6</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285750" lvl="0" marL="285750" marR="0" rtl="0" algn="l">
                        <a:lnSpc>
                          <a:spcPct val="100000"/>
                        </a:lnSpc>
                        <a:spcBef>
                          <a:spcPts val="0"/>
                        </a:spcBef>
                        <a:spcAft>
                          <a:spcPts val="0"/>
                        </a:spcAft>
                        <a:buClr>
                          <a:srgbClr val="232F3E"/>
                        </a:buClr>
                        <a:buSzPts val="1600"/>
                        <a:buFont typeface="Arial"/>
                        <a:buChar char="•"/>
                      </a:pPr>
                      <a:r>
                        <a:rPr b="0" i="0" lang="en-US" sz="1600" u="none" cap="none" strike="noStrike">
                          <a:solidFill>
                            <a:srgbClr val="232F3E"/>
                          </a:solidFill>
                          <a:latin typeface="Arial"/>
                          <a:ea typeface="Arial"/>
                          <a:cs typeface="Arial"/>
                          <a:sym typeface="Arial"/>
                        </a:rPr>
                        <a:t>Ensures that the application layer can read the data</a:t>
                      </a:r>
                      <a:endParaRPr/>
                    </a:p>
                    <a:p>
                      <a:pPr indent="-285750" lvl="0" marL="285750" marR="0" rtl="0" algn="l">
                        <a:lnSpc>
                          <a:spcPct val="100000"/>
                        </a:lnSpc>
                        <a:spcBef>
                          <a:spcPts val="0"/>
                        </a:spcBef>
                        <a:spcAft>
                          <a:spcPts val="0"/>
                        </a:spcAft>
                        <a:buClr>
                          <a:srgbClr val="232F3E"/>
                        </a:buClr>
                        <a:buSzPts val="1600"/>
                        <a:buFont typeface="Arial"/>
                        <a:buChar char="•"/>
                      </a:pPr>
                      <a:r>
                        <a:rPr b="0" i="0" lang="en-US" sz="1600" u="none" cap="none" strike="noStrike">
                          <a:solidFill>
                            <a:srgbClr val="232F3E"/>
                          </a:solidFill>
                          <a:latin typeface="Arial"/>
                          <a:ea typeface="Arial"/>
                          <a:cs typeface="Arial"/>
                          <a:sym typeface="Arial"/>
                        </a:rPr>
                        <a:t>Encryption</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ASCI, ICA</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536425">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Session</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5</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Enables orderly exchange of data</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NetBIOS, RPC</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564350">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Transport</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4</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Provides protocols to support host-to-host communication</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TCP, UDP</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536425">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Network</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3</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Routing and packet forwarding (routers)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IP</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536425">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Data link</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2</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Transfer data in the same LAN network (hubs and switches)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MAC</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564350">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Physical</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1</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Transmission and reception of raw bitstreams over a physical medium</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232F3E"/>
                        </a:buClr>
                        <a:buSzPts val="1600"/>
                        <a:buFont typeface="Arial"/>
                        <a:buNone/>
                      </a:pPr>
                      <a:r>
                        <a:rPr b="0" i="0" lang="en-US" sz="1600" u="none" cap="none" strike="noStrike">
                          <a:solidFill>
                            <a:srgbClr val="232F3E"/>
                          </a:solidFill>
                          <a:latin typeface="Arial"/>
                          <a:ea typeface="Arial"/>
                          <a:cs typeface="Arial"/>
                          <a:sym typeface="Arial"/>
                        </a:rPr>
                        <a:t>Signals (1s and 0s)</a:t>
                      </a:r>
                      <a:endParaRPr/>
                    </a:p>
                  </a:txBody>
                  <a:tcPr marT="68725" marB="68725" marR="137425" marL="137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bl>
          </a:graphicData>
        </a:graphic>
      </p:graphicFrame>
      <p:sp>
        <p:nvSpPr>
          <p:cNvPr id="338" name="Google Shape;338;p3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900"/>
              <a:buFont typeface="Arial"/>
              <a:buNone/>
            </a:pPr>
            <a:r>
              <a:rPr b="0" i="0" lang="en-US" sz="900" u="none" cap="none" strike="noStrike">
                <a:solidFill>
                  <a:srgbClr val="888888"/>
                </a:solidFill>
                <a:latin typeface="Arial"/>
                <a:ea typeface="Arial"/>
                <a:cs typeface="Arial"/>
                <a:sym typeface="Arial"/>
              </a:rPr>
              <a:t>© 2019, Amazon Web Services, Inc. or its Affiliates. All rights reserved.</a:t>
            </a:r>
            <a:endParaRPr/>
          </a:p>
        </p:txBody>
      </p:sp>
      <p:sp>
        <p:nvSpPr>
          <p:cNvPr id="339" name="Google Shape;339;p3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rial"/>
              <a:buNone/>
            </a:pPr>
            <a:fld id="{00000000-1234-1234-1234-123412341234}" type="slidenum">
              <a:rPr b="0" i="0" lang="en-US"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